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2" r:id="rId11"/>
    <p:sldId id="263" r:id="rId12"/>
  </p:sldIdLst>
  <p:sldSz cx="12192000" cy="6858000"/>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6767" autoAdjust="0"/>
  </p:normalViewPr>
  <p:slideViewPr>
    <p:cSldViewPr snapToGrid="0">
      <p:cViewPr varScale="1">
        <p:scale>
          <a:sx n="44" d="100"/>
          <a:sy n="44" d="100"/>
        </p:scale>
        <p:origin x="888" y="32"/>
      </p:cViewPr>
      <p:guideLst/>
    </p:cSldViewPr>
  </p:slideViewPr>
  <p:notesTextViewPr>
    <p:cViewPr>
      <p:scale>
        <a:sx n="1" d="1"/>
        <a:sy n="1" d="1"/>
      </p:scale>
      <p:origin x="0" y="0"/>
    </p:cViewPr>
  </p:notesTextViewPr>
  <p:notesViewPr>
    <p:cSldViewPr snapToGrid="0">
      <p:cViewPr varScale="1">
        <p:scale>
          <a:sx n="89" d="100"/>
          <a:sy n="89" d="100"/>
        </p:scale>
        <p:origin x="379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F24A5061-F497-D741-F567-DAEB3CAAE0A2}"/>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ECFD81C0-1D77-AEFF-ADBD-4CCD64386A0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79F78F5-E1C1-4F25-9E82-48F242F1BE40}" type="datetimeFigureOut">
              <a:rPr lang="fi-FI" smtClean="0"/>
              <a:t>11.11.2024</a:t>
            </a:fld>
            <a:endParaRPr lang="fi-FI"/>
          </a:p>
        </p:txBody>
      </p:sp>
      <p:sp>
        <p:nvSpPr>
          <p:cNvPr id="4" name="Alatunnisteen paikkamerkki 3">
            <a:extLst>
              <a:ext uri="{FF2B5EF4-FFF2-40B4-BE49-F238E27FC236}">
                <a16:creationId xmlns:a16="http://schemas.microsoft.com/office/drawing/2014/main" id="{95F2B180-33D9-95E1-5007-39D9BD1A82F3}"/>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5E34331-CF77-3607-B6F3-9E10CCD3CFFE}"/>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9083219-CA62-4904-A70F-2305916CC75E}" type="slidenum">
              <a:rPr lang="fi-FI" smtClean="0"/>
              <a:t>‹#›</a:t>
            </a:fld>
            <a:endParaRPr lang="fi-FI"/>
          </a:p>
        </p:txBody>
      </p:sp>
    </p:spTree>
    <p:extLst>
      <p:ext uri="{BB962C8B-B14F-4D97-AF65-F5344CB8AC3E}">
        <p14:creationId xmlns:p14="http://schemas.microsoft.com/office/powerpoint/2010/main" val="351459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42BD049-C3D0-4655-8507-F7E1529EB422}" type="datetimeFigureOut">
              <a:rPr lang="fi-FI" smtClean="0"/>
              <a:t>11.11.2024</a:t>
            </a:fld>
            <a:endParaRPr lang="fi-FI"/>
          </a:p>
        </p:txBody>
      </p:sp>
      <p:sp>
        <p:nvSpPr>
          <p:cNvPr id="4" name="Dian kuvan paikkamerkki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673673-C2AD-43DF-BAD5-E93187B39345}" type="slidenum">
              <a:rPr lang="fi-FI" smtClean="0"/>
              <a:t>‹#›</a:t>
            </a:fld>
            <a:endParaRPr lang="fi-FI"/>
          </a:p>
        </p:txBody>
      </p:sp>
    </p:spTree>
    <p:extLst>
      <p:ext uri="{BB962C8B-B14F-4D97-AF65-F5344CB8AC3E}">
        <p14:creationId xmlns:p14="http://schemas.microsoft.com/office/powerpoint/2010/main" val="139252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2673673-C2AD-43DF-BAD5-E93187B39345}" type="slidenum">
              <a:rPr lang="fi-FI" smtClean="0"/>
              <a:t>1</a:t>
            </a:fld>
            <a:endParaRPr lang="fi-FI"/>
          </a:p>
        </p:txBody>
      </p:sp>
    </p:spTree>
    <p:extLst>
      <p:ext uri="{BB962C8B-B14F-4D97-AF65-F5344CB8AC3E}">
        <p14:creationId xmlns:p14="http://schemas.microsoft.com/office/powerpoint/2010/main" val="344798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5-step</a:t>
            </a:r>
          </a:p>
        </p:txBody>
      </p:sp>
      <p:sp>
        <p:nvSpPr>
          <p:cNvPr id="4" name="Slide Number Placeholder 3"/>
          <p:cNvSpPr>
            <a:spLocks noGrp="1"/>
          </p:cNvSpPr>
          <p:nvPr>
            <p:ph type="sldNum" sz="quarter" idx="5"/>
          </p:nvPr>
        </p:nvSpPr>
        <p:spPr/>
        <p:txBody>
          <a:bodyPr/>
          <a:lstStyle/>
          <a:p>
            <a:fld id="{22673673-C2AD-43DF-BAD5-E93187B39345}" type="slidenum">
              <a:rPr lang="fi-FI" smtClean="0"/>
              <a:t>2</a:t>
            </a:fld>
            <a:endParaRPr lang="fi-FI"/>
          </a:p>
        </p:txBody>
      </p:sp>
    </p:spTree>
    <p:extLst>
      <p:ext uri="{BB962C8B-B14F-4D97-AF65-F5344CB8AC3E}">
        <p14:creationId xmlns:p14="http://schemas.microsoft.com/office/powerpoint/2010/main" val="27494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Applicants must have completed their doctoral degree within eight (8) years before the call deadline of 3 January 2025.</a:t>
            </a:r>
          </a:p>
          <a:p>
            <a:pPr marL="228600" indent="-228600">
              <a:buAutoNum type="arabicParenR"/>
            </a:pPr>
            <a:r>
              <a:rPr lang="en-US" sz="1200" b="0" i="0" u="none" strike="noStrike" kern="1200" baseline="0" dirty="0">
                <a:solidFill>
                  <a:schemeClr val="tx1"/>
                </a:solidFill>
                <a:latin typeface="+mn-lt"/>
                <a:ea typeface="+mn-ea"/>
                <a:cs typeface="+mn-cs"/>
              </a:rPr>
              <a:t>Researchers who have successfully defended their doctoral thesis but who have not yet formally been awarded the doctoral degree will also be considered as postdoctoral researchers and will be considered eligible to apply. The successful </a:t>
            </a:r>
            <a:r>
              <a:rPr lang="en-US" sz="1200" b="0" i="0" u="none" strike="noStrike" kern="1200" baseline="0" dirty="0" err="1">
                <a:solidFill>
                  <a:schemeClr val="tx1"/>
                </a:solidFill>
                <a:latin typeface="+mn-lt"/>
                <a:ea typeface="+mn-ea"/>
                <a:cs typeface="+mn-cs"/>
              </a:rPr>
              <a:t>defence</a:t>
            </a:r>
            <a:r>
              <a:rPr lang="en-US" sz="1200" b="0" i="0" u="none" strike="noStrike" kern="1200" baseline="0" dirty="0">
                <a:solidFill>
                  <a:schemeClr val="tx1"/>
                </a:solidFill>
                <a:latin typeface="+mn-lt"/>
                <a:ea typeface="+mn-ea"/>
                <a:cs typeface="+mn-cs"/>
              </a:rPr>
              <a:t> must be unconditional (no further requirements/corrections that need to be addressed) and take place before the call deadline. Supporting documentation may be requested. Please note that the doctoral certificate must have been delivered to UTU by the time the employment contract is signed.</a:t>
            </a:r>
          </a:p>
          <a:p>
            <a:r>
              <a:rPr lang="en-US" sz="1200" b="0" i="0" u="none" strike="noStrike" kern="1200" baseline="0" dirty="0">
                <a:solidFill>
                  <a:schemeClr val="tx1"/>
                </a:solidFill>
                <a:latin typeface="+mn-lt"/>
                <a:ea typeface="+mn-ea"/>
                <a:cs typeface="+mn-cs"/>
              </a:rPr>
              <a:t>2) </a:t>
            </a:r>
            <a:r>
              <a:rPr lang="en-US" dirty="0"/>
              <a:t>An exemption to this 8-year requirement may be granted under special circumstances, for example where an applicant has taken parental leave, military service or non-military service, or as a result of a long illness</a:t>
            </a:r>
            <a:r>
              <a:rPr lang="en-US" b="1" dirty="0"/>
              <a:t>. Applicants who wish to claim such an exemption must highlight this in their CV</a:t>
            </a:r>
            <a:endParaRPr lang="fi-FI" b="1" dirty="0"/>
          </a:p>
          <a:p>
            <a:r>
              <a:rPr lang="fi-FI" sz="1200" b="0" i="0" u="none" strike="noStrike" kern="1200" baseline="0" dirty="0">
                <a:solidFill>
                  <a:schemeClr val="tx1"/>
                </a:solidFill>
                <a:latin typeface="+mn-lt"/>
                <a:ea typeface="+mn-ea"/>
                <a:cs typeface="+mn-cs"/>
              </a:rPr>
              <a:t>3) </a:t>
            </a:r>
            <a:r>
              <a:rPr lang="fi-FI" sz="1200" b="0" i="0" u="none" strike="noStrike" kern="1200" baseline="0" dirty="0" err="1">
                <a:solidFill>
                  <a:schemeClr val="tx1"/>
                </a:solidFill>
                <a:latin typeface="+mn-lt"/>
                <a:ea typeface="+mn-ea"/>
                <a:cs typeface="+mn-cs"/>
              </a:rPr>
              <a:t>All</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applicants</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that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have</a:t>
            </a:r>
            <a:r>
              <a:rPr lang="fi-FI"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received their PhD after </a:t>
            </a:r>
            <a:r>
              <a:rPr lang="en-US" sz="1200" b="1" i="1" u="none" strike="noStrike" kern="1200" baseline="0" dirty="0">
                <a:solidFill>
                  <a:schemeClr val="tx1"/>
                </a:solidFill>
                <a:latin typeface="+mn-lt"/>
                <a:ea typeface="+mn-ea"/>
                <a:cs typeface="+mn-cs"/>
              </a:rPr>
              <a:t>3 January 2017 </a:t>
            </a:r>
            <a:r>
              <a:rPr lang="en-US" sz="1200" b="0" i="0" u="none" strike="noStrike" kern="1200" baseline="0" dirty="0">
                <a:solidFill>
                  <a:schemeClr val="tx1"/>
                </a:solidFill>
                <a:latin typeface="+mn-lt"/>
                <a:ea typeface="+mn-ea"/>
                <a:cs typeface="+mn-cs"/>
              </a:rPr>
              <a:t>are automatically eligible to apply provided the remaining eligibility criteria are met</a:t>
            </a:r>
          </a:p>
          <a:p>
            <a:r>
              <a:rPr lang="en-US" b="1" dirty="0"/>
              <a:t>Applicants must meet the MSCA mobility rule</a:t>
            </a:r>
            <a:r>
              <a:rPr lang="en-US" dirty="0"/>
              <a:t>. </a:t>
            </a:r>
          </a:p>
          <a:p>
            <a:r>
              <a:rPr lang="en-US" dirty="0"/>
              <a:t>During 3.1.2022- 3.1.2025</a:t>
            </a:r>
          </a:p>
          <a:p>
            <a:r>
              <a:rPr lang="en-US" dirty="0"/>
              <a:t>Compulsory national service, short stays such as holidays, and time spent as part of a procedure for obtaining refugee status under the Geneva Convention are not considered.</a:t>
            </a:r>
            <a:endParaRPr lang="fi-FI" dirty="0"/>
          </a:p>
          <a:p>
            <a:r>
              <a:rPr lang="fi-FI" dirty="0" err="1"/>
              <a:t>There</a:t>
            </a:r>
            <a:r>
              <a:rPr lang="fi-FI" dirty="0"/>
              <a:t> is an appendix in </a:t>
            </a:r>
            <a:r>
              <a:rPr lang="fi-FI" dirty="0" err="1"/>
              <a:t>the</a:t>
            </a:r>
            <a:r>
              <a:rPr lang="fi-FI" dirty="0"/>
              <a:t> Guide for </a:t>
            </a:r>
            <a:r>
              <a:rPr lang="fi-FI" dirty="0" err="1"/>
              <a:t>applicants</a:t>
            </a:r>
            <a:r>
              <a:rPr lang="fi-FI" dirty="0"/>
              <a:t> </a:t>
            </a:r>
            <a:r>
              <a:rPr lang="fi-FI" dirty="0" err="1"/>
              <a:t>which</a:t>
            </a:r>
            <a:r>
              <a:rPr lang="fi-FI" dirty="0"/>
              <a:t> </a:t>
            </a:r>
            <a:r>
              <a:rPr lang="fi-FI" dirty="0" err="1"/>
              <a:t>you</a:t>
            </a:r>
            <a:r>
              <a:rPr lang="fi-FI" dirty="0"/>
              <a:t> </a:t>
            </a:r>
            <a:r>
              <a:rPr lang="fi-FI" dirty="0" err="1"/>
              <a:t>can</a:t>
            </a:r>
            <a:r>
              <a:rPr lang="fi-FI" dirty="0"/>
              <a:t> </a:t>
            </a:r>
            <a:r>
              <a:rPr lang="fi-FI" dirty="0" err="1"/>
              <a:t>use</a:t>
            </a:r>
            <a:r>
              <a:rPr lang="fi-FI" dirty="0"/>
              <a:t> </a:t>
            </a:r>
            <a:r>
              <a:rPr lang="en-US" dirty="0"/>
              <a:t>to demonstrate the compliance with Mobility rule. You do not need to attach this so called mobility track to your application, it is for your own use. In the application, </a:t>
            </a:r>
            <a:r>
              <a:rPr lang="en-US" sz="1200" b="0" i="0" u="none" strike="noStrike" kern="1200" baseline="0" dirty="0">
                <a:solidFill>
                  <a:schemeClr val="tx1"/>
                </a:solidFill>
                <a:latin typeface="+mn-lt"/>
                <a:ea typeface="+mn-ea"/>
                <a:cs typeface="+mn-cs"/>
              </a:rPr>
              <a:t>the mobility rule compliance is evaluated based on </a:t>
            </a:r>
            <a:r>
              <a:rPr lang="en-US" b="1" i="1" dirty="0"/>
              <a:t>the attachment CV which must include </a:t>
            </a:r>
            <a:r>
              <a:rPr lang="fi-FI" sz="1200" b="1" i="1" u="none" strike="noStrike" kern="1200" baseline="0" dirty="0" err="1">
                <a:solidFill>
                  <a:schemeClr val="tx1"/>
                </a:solidFill>
                <a:latin typeface="+mn-lt"/>
                <a:ea typeface="+mn-ea"/>
                <a:cs typeface="+mn-cs"/>
              </a:rPr>
              <a:t>all</a:t>
            </a:r>
            <a:r>
              <a:rPr lang="fi-FI" sz="1200" b="1"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positions in the three years prior to the call deadline</a:t>
            </a:r>
            <a:r>
              <a:rPr lang="en-US" sz="1200" b="0" i="0" u="none" strike="noStrike" kern="1200" baseline="0" dirty="0">
                <a:solidFill>
                  <a:schemeClr val="tx1"/>
                </a:solidFill>
                <a:latin typeface="+mn-lt"/>
                <a:ea typeface="+mn-ea"/>
                <a:cs typeface="+mn-cs"/>
              </a:rPr>
              <a:t>.</a:t>
            </a:r>
            <a:endParaRPr lang="fi-FI" dirty="0"/>
          </a:p>
        </p:txBody>
      </p:sp>
      <p:sp>
        <p:nvSpPr>
          <p:cNvPr id="4" name="Slide Number Placeholder 3"/>
          <p:cNvSpPr>
            <a:spLocks noGrp="1"/>
          </p:cNvSpPr>
          <p:nvPr>
            <p:ph type="sldNum" sz="quarter" idx="5"/>
          </p:nvPr>
        </p:nvSpPr>
        <p:spPr/>
        <p:txBody>
          <a:bodyPr/>
          <a:lstStyle/>
          <a:p>
            <a:fld id="{22673673-C2AD-43DF-BAD5-E93187B39345}" type="slidenum">
              <a:rPr lang="fi-FI" smtClean="0"/>
              <a:t>3</a:t>
            </a:fld>
            <a:endParaRPr lang="fi-FI"/>
          </a:p>
        </p:txBody>
      </p:sp>
    </p:spTree>
    <p:extLst>
      <p:ext uri="{BB962C8B-B14F-4D97-AF65-F5344CB8AC3E}">
        <p14:creationId xmlns:p14="http://schemas.microsoft.com/office/powerpoint/2010/main" val="415219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Inform yourself about SYS-LIFE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and how to apply by </a:t>
            </a:r>
            <a:r>
              <a:rPr lang="en-US" sz="1200" b="0" i="0" u="none" strike="noStrike" kern="1200" baseline="0" dirty="0" err="1">
                <a:solidFill>
                  <a:schemeClr val="tx1"/>
                </a:solidFill>
                <a:latin typeface="+mn-lt"/>
                <a:ea typeface="+mn-ea"/>
                <a:cs typeface="+mn-cs"/>
              </a:rPr>
              <a:t>familiarising</a:t>
            </a:r>
            <a:r>
              <a:rPr lang="en-US" sz="1200" b="0" i="0" u="none" strike="noStrike" kern="1200" baseline="0" dirty="0">
                <a:solidFill>
                  <a:schemeClr val="tx1"/>
                </a:solidFill>
                <a:latin typeface="+mn-lt"/>
                <a:ea typeface="+mn-ea"/>
                <a:cs typeface="+mn-cs"/>
              </a:rPr>
              <a:t> yourself with our</a:t>
            </a:r>
          </a:p>
          <a:p>
            <a:r>
              <a:rPr lang="en-US" sz="1200" b="0" i="0" u="none" strike="noStrike" kern="1200" baseline="0" dirty="0">
                <a:solidFill>
                  <a:schemeClr val="tx1"/>
                </a:solidFill>
                <a:latin typeface="+mn-lt"/>
                <a:ea typeface="+mn-ea"/>
                <a:cs typeface="+mn-cs"/>
              </a:rPr>
              <a:t>website - www.syslife.fi - and reading carefully Guide for Applicants.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case of any questions, you can always contact SYS-LIFE staff at syslife@utu.fi – we are happy to offer guidance!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Applicants need to identify at least one suitable research theme/host group for their research topic.</a:t>
            </a:r>
          </a:p>
          <a:p>
            <a:r>
              <a:rPr lang="en-US" sz="1200" b="0" i="0" u="none" strike="noStrike" kern="1200" baseline="0" dirty="0">
                <a:solidFill>
                  <a:schemeClr val="tx1"/>
                </a:solidFill>
                <a:latin typeface="+mn-lt"/>
                <a:ea typeface="+mn-ea"/>
                <a:cs typeface="+mn-cs"/>
              </a:rPr>
              <a:t>So visit www.syslife.fi/research for a listing of example host units along with contact e-mails</a:t>
            </a:r>
          </a:p>
          <a:p>
            <a:r>
              <a:rPr lang="en-US" sz="1200" b="0" i="0" u="none" strike="noStrike" kern="1200" baseline="0" dirty="0">
                <a:solidFill>
                  <a:schemeClr val="tx1"/>
                </a:solidFill>
                <a:latin typeface="+mn-lt"/>
                <a:ea typeface="+mn-ea"/>
                <a:cs typeface="+mn-cs"/>
              </a:rPr>
              <a:t>for the contact persons for each research group. Whichever host unit you</a:t>
            </a:r>
          </a:p>
          <a:p>
            <a:r>
              <a:rPr lang="en-US" sz="1200" b="0" i="0" u="none" strike="noStrike" kern="1200" baseline="0" dirty="0">
                <a:solidFill>
                  <a:schemeClr val="tx1"/>
                </a:solidFill>
                <a:latin typeface="+mn-lt"/>
                <a:ea typeface="+mn-ea"/>
                <a:cs typeface="+mn-cs"/>
              </a:rPr>
              <a:t>select, you will need to prepare a summary of your research project and chosen research topic, in</a:t>
            </a:r>
          </a:p>
          <a:p>
            <a:r>
              <a:rPr lang="en-US" sz="1200" b="0" i="0" u="none" strike="noStrike" kern="1200" baseline="0" dirty="0">
                <a:solidFill>
                  <a:schemeClr val="tx1"/>
                </a:solidFill>
                <a:latin typeface="+mn-lt"/>
                <a:ea typeface="+mn-ea"/>
                <a:cs typeface="+mn-cs"/>
              </a:rPr>
              <a:t>order to obtain a Letter of Support. </a:t>
            </a:r>
            <a:r>
              <a:rPr lang="en-US" sz="1200" b="0" i="0" u="none" strike="noStrike" kern="1200" baseline="0" dirty="0" err="1">
                <a:solidFill>
                  <a:schemeClr val="tx1"/>
                </a:solidFill>
                <a:latin typeface="+mn-lt"/>
                <a:ea typeface="+mn-ea"/>
                <a:cs typeface="+mn-cs"/>
              </a:rPr>
              <a:t>LoS</a:t>
            </a:r>
            <a:r>
              <a:rPr lang="en-US" sz="1200" b="0" i="0" u="none" strike="noStrike" kern="1200" baseline="0" dirty="0">
                <a:solidFill>
                  <a:schemeClr val="tx1"/>
                </a:solidFill>
                <a:latin typeface="+mn-lt"/>
                <a:ea typeface="+mn-ea"/>
                <a:cs typeface="+mn-cs"/>
              </a:rPr>
              <a:t> confirms that it is feasible for that unit to host your chosen</a:t>
            </a:r>
          </a:p>
          <a:p>
            <a:r>
              <a:rPr lang="en-US" sz="1200" b="0" i="0" u="none" strike="noStrike" kern="1200" baseline="0" dirty="0">
                <a:solidFill>
                  <a:schemeClr val="tx1"/>
                </a:solidFill>
                <a:latin typeface="+mn-lt"/>
                <a:ea typeface="+mn-ea"/>
                <a:cs typeface="+mn-cs"/>
              </a:rPr>
              <a:t>research topic and project concept.</a:t>
            </a:r>
            <a:endParaRPr lang="fi-FI" dirty="0"/>
          </a:p>
        </p:txBody>
      </p:sp>
      <p:sp>
        <p:nvSpPr>
          <p:cNvPr id="4" name="Slide Number Placeholder 3"/>
          <p:cNvSpPr>
            <a:spLocks noGrp="1"/>
          </p:cNvSpPr>
          <p:nvPr>
            <p:ph type="sldNum" sz="quarter" idx="5"/>
          </p:nvPr>
        </p:nvSpPr>
        <p:spPr/>
        <p:txBody>
          <a:bodyPr/>
          <a:lstStyle/>
          <a:p>
            <a:fld id="{22673673-C2AD-43DF-BAD5-E93187B39345}" type="slidenum">
              <a:rPr lang="fi-FI" smtClean="0"/>
              <a:t>4</a:t>
            </a:fld>
            <a:endParaRPr lang="fi-FI"/>
          </a:p>
        </p:txBody>
      </p:sp>
    </p:spTree>
    <p:extLst>
      <p:ext uri="{BB962C8B-B14F-4D97-AF65-F5344CB8AC3E}">
        <p14:creationId xmlns:p14="http://schemas.microsoft.com/office/powerpoint/2010/main" val="309875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submitting an application, applicants must contact a potential host unit to discuss their</a:t>
            </a:r>
          </a:p>
          <a:p>
            <a:r>
              <a:rPr lang="en-US" sz="1200" b="0" i="0" u="none" strike="noStrike" kern="1200" baseline="0" dirty="0">
                <a:solidFill>
                  <a:schemeClr val="tx1"/>
                </a:solidFill>
                <a:latin typeface="+mn-lt"/>
                <a:ea typeface="+mn-ea"/>
                <a:cs typeface="+mn-cs"/>
              </a:rPr>
              <a:t>proposal and gain support for their application.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listing of host units along with contact e-mails, is available on www.syslife.fi/research.</a:t>
            </a:r>
          </a:p>
          <a:p>
            <a:r>
              <a:rPr lang="en-US" sz="1200" b="0" i="0" u="none" strike="noStrike" kern="1200" baseline="0" dirty="0">
                <a:solidFill>
                  <a:schemeClr val="tx1"/>
                </a:solidFill>
                <a:latin typeface="+mn-lt"/>
                <a:ea typeface="+mn-ea"/>
                <a:cs typeface="+mn-cs"/>
              </a:rPr>
              <a:t>After identifying a suitable research theme/host unit for their research topic, applicants need to</a:t>
            </a:r>
          </a:p>
          <a:p>
            <a:r>
              <a:rPr lang="en-US" sz="1200" b="0" i="0" u="none" strike="noStrike" kern="1200" baseline="0" dirty="0">
                <a:solidFill>
                  <a:schemeClr val="tx1"/>
                </a:solidFill>
                <a:latin typeface="+mn-lt"/>
                <a:ea typeface="+mn-ea"/>
                <a:cs typeface="+mn-cs"/>
              </a:rPr>
              <a:t>email a contact person at that unit, describe their project’s needs, and request at least one letter of</a:t>
            </a:r>
          </a:p>
          <a:p>
            <a:r>
              <a:rPr lang="en-US" sz="1200" b="0" i="0" u="none" strike="noStrike" kern="1200" baseline="0" dirty="0">
                <a:solidFill>
                  <a:schemeClr val="tx1"/>
                </a:solidFill>
                <a:latin typeface="+mn-lt"/>
                <a:ea typeface="+mn-ea"/>
                <a:cs typeface="+mn-cs"/>
              </a:rPr>
              <a:t>support preferably at the earliest possible phase. </a:t>
            </a:r>
            <a:r>
              <a:rPr lang="en-US" sz="1200" b="1" i="0" u="none" strike="noStrike" kern="1200" baseline="0" dirty="0">
                <a:solidFill>
                  <a:schemeClr val="tx1"/>
                </a:solidFill>
                <a:latin typeface="+mn-lt"/>
                <a:ea typeface="+mn-ea"/>
                <a:cs typeface="+mn-cs"/>
              </a:rPr>
              <a:t>If you do not find a research topic that corresponds</a:t>
            </a:r>
          </a:p>
          <a:p>
            <a:r>
              <a:rPr lang="en-US" sz="1200" b="1" i="0" u="none" strike="noStrike" kern="1200" baseline="0" dirty="0">
                <a:solidFill>
                  <a:schemeClr val="tx1"/>
                </a:solidFill>
                <a:latin typeface="+mn-lt"/>
                <a:ea typeface="+mn-ea"/>
                <a:cs typeface="+mn-cs"/>
              </a:rPr>
              <a:t>sufficiently well with your research concept, you may contact other potential UTU unit(s) that are</a:t>
            </a:r>
          </a:p>
          <a:p>
            <a:r>
              <a:rPr lang="en-US" sz="1200" b="1" i="0" u="none" strike="noStrike" kern="1200" baseline="0" dirty="0">
                <a:solidFill>
                  <a:schemeClr val="tx1"/>
                </a:solidFill>
                <a:latin typeface="+mn-lt"/>
                <a:ea typeface="+mn-ea"/>
                <a:cs typeface="+mn-cs"/>
              </a:rPr>
              <a:t>not listed on the webpage.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template Letter of Support (available on SYS-LIFE webpage) must be used and attached to your</a:t>
            </a:r>
          </a:p>
          <a:p>
            <a:r>
              <a:rPr lang="en-US" sz="1200" b="0" i="0" u="none" strike="noStrike" kern="1200" baseline="0" dirty="0">
                <a:solidFill>
                  <a:schemeClr val="tx1"/>
                </a:solidFill>
                <a:latin typeface="+mn-lt"/>
                <a:ea typeface="+mn-ea"/>
                <a:cs typeface="+mn-cs"/>
              </a:rPr>
              <a:t>e-mail to the unit’s main contact person. They will evaluate the feasibility of the proposed research</a:t>
            </a:r>
          </a:p>
          <a:p>
            <a:r>
              <a:rPr lang="en-US" sz="1200" b="0" i="0" u="none" strike="noStrike" kern="1200" baseline="0" dirty="0">
                <a:solidFill>
                  <a:schemeClr val="tx1"/>
                </a:solidFill>
                <a:latin typeface="+mn-lt"/>
                <a:ea typeface="+mn-ea"/>
                <a:cs typeface="+mn-cs"/>
              </a:rPr>
              <a:t>and return the letter to you. If the supervisor cannot support the proposed research, they need to</a:t>
            </a:r>
          </a:p>
          <a:p>
            <a:r>
              <a:rPr lang="en-US" sz="1200" b="0" i="0" u="none" strike="noStrike" kern="1200" baseline="0" dirty="0">
                <a:solidFill>
                  <a:schemeClr val="tx1"/>
                </a:solidFill>
                <a:latin typeface="+mn-lt"/>
                <a:ea typeface="+mn-ea"/>
                <a:cs typeface="+mn-cs"/>
              </a:rPr>
              <a:t>give a short explanation of their reasoning. Please note that supervisors require a 2-week lead time</a:t>
            </a:r>
          </a:p>
          <a:p>
            <a:r>
              <a:rPr lang="en-US" sz="1200" b="0" i="0" u="none" strike="noStrike" kern="1200" baseline="0" dirty="0">
                <a:solidFill>
                  <a:schemeClr val="tx1"/>
                </a:solidFill>
                <a:latin typeface="+mn-lt"/>
                <a:ea typeface="+mn-ea"/>
                <a:cs typeface="+mn-cs"/>
              </a:rPr>
              <a:t>to respond to requests for letters of support. That is why we strongly recommend that you contact</a:t>
            </a:r>
          </a:p>
          <a:p>
            <a:r>
              <a:rPr lang="en-US" sz="1200" b="0" i="0" u="none" strike="noStrike" kern="1200" baseline="0" dirty="0">
                <a:solidFill>
                  <a:schemeClr val="tx1"/>
                </a:solidFill>
                <a:latin typeface="+mn-lt"/>
                <a:ea typeface="+mn-ea"/>
                <a:cs typeface="+mn-cs"/>
              </a:rPr>
              <a:t>the potential supervisors as early as possible.</a:t>
            </a:r>
          </a:p>
          <a:p>
            <a:r>
              <a:rPr lang="en-US" sz="1200" b="0" i="0" u="none" strike="noStrike" kern="1200" baseline="0" dirty="0">
                <a:solidFill>
                  <a:schemeClr val="tx1"/>
                </a:solidFill>
                <a:latin typeface="+mn-lt"/>
                <a:ea typeface="+mn-ea"/>
                <a:cs typeface="+mn-cs"/>
              </a:rPr>
              <a:t>Please </a:t>
            </a:r>
            <a:r>
              <a:rPr lang="en-US" sz="1200" b="1" i="0" u="none" strike="noStrike" kern="1200" baseline="0" dirty="0">
                <a:solidFill>
                  <a:schemeClr val="tx1"/>
                </a:solidFill>
                <a:latin typeface="+mn-lt"/>
                <a:ea typeface="+mn-ea"/>
                <a:cs typeface="+mn-cs"/>
              </a:rPr>
              <a:t>copy syslife@utu.fi in all electronic communication with potential supervisors.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Letter of Support given by a supervisor is converted into pdf format and attached to the</a:t>
            </a:r>
          </a:p>
          <a:p>
            <a:r>
              <a:rPr lang="en-US" sz="1200" b="0" i="0" u="none" strike="noStrike" kern="1200" baseline="0" dirty="0">
                <a:solidFill>
                  <a:schemeClr val="tx1"/>
                </a:solidFill>
                <a:latin typeface="+mn-lt"/>
                <a:ea typeface="+mn-ea"/>
                <a:cs typeface="+mn-cs"/>
              </a:rPr>
              <a:t>application in the online application system (link provided on SYS-LIFE website). </a:t>
            </a:r>
            <a:r>
              <a:rPr lang="en-US" sz="1200" b="1" i="0" u="none" strike="noStrike" kern="1200" baseline="0" dirty="0">
                <a:solidFill>
                  <a:schemeClr val="tx1"/>
                </a:solidFill>
                <a:latin typeface="+mn-lt"/>
                <a:ea typeface="+mn-ea"/>
                <a:cs typeface="+mn-cs"/>
              </a:rPr>
              <a:t>If you have more</a:t>
            </a:r>
          </a:p>
          <a:p>
            <a:r>
              <a:rPr lang="en-US" sz="1200" b="1" i="0" u="none" strike="noStrike" kern="1200" baseline="0" dirty="0">
                <a:solidFill>
                  <a:schemeClr val="tx1"/>
                </a:solidFill>
                <a:latin typeface="+mn-lt"/>
                <a:ea typeface="+mn-ea"/>
                <a:cs typeface="+mn-cs"/>
              </a:rPr>
              <a:t>than one Letters of Support, compile them together into one pdf document. </a:t>
            </a:r>
            <a:endParaRPr lang="fi-FI" b="1" dirty="0"/>
          </a:p>
        </p:txBody>
      </p:sp>
      <p:sp>
        <p:nvSpPr>
          <p:cNvPr id="4" name="Slide Number Placeholder 3"/>
          <p:cNvSpPr>
            <a:spLocks noGrp="1"/>
          </p:cNvSpPr>
          <p:nvPr>
            <p:ph type="sldNum" sz="quarter" idx="5"/>
          </p:nvPr>
        </p:nvSpPr>
        <p:spPr/>
        <p:txBody>
          <a:bodyPr/>
          <a:lstStyle/>
          <a:p>
            <a:fld id="{22673673-C2AD-43DF-BAD5-E93187B39345}" type="slidenum">
              <a:rPr lang="fi-FI" smtClean="0"/>
              <a:t>5</a:t>
            </a:fld>
            <a:endParaRPr lang="fi-FI"/>
          </a:p>
        </p:txBody>
      </p:sp>
    </p:spTree>
    <p:extLst>
      <p:ext uri="{BB962C8B-B14F-4D97-AF65-F5344CB8AC3E}">
        <p14:creationId xmlns:p14="http://schemas.microsoft.com/office/powerpoint/2010/main" val="284130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application package consists of </a:t>
            </a:r>
            <a:r>
              <a:rPr lang="en-US" sz="1200" b="1" i="0" u="none" strike="noStrike" kern="1200" baseline="0" dirty="0">
                <a:solidFill>
                  <a:schemeClr val="tx1"/>
                </a:solidFill>
                <a:latin typeface="+mn-lt"/>
                <a:ea typeface="+mn-ea"/>
                <a:cs typeface="+mn-cs"/>
              </a:rPr>
              <a:t>completed online application form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attached</a:t>
            </a:r>
          </a:p>
          <a:p>
            <a:r>
              <a:rPr lang="en-US" sz="1200" b="1" i="0" u="none" strike="noStrike" kern="1200" baseline="0" dirty="0">
                <a:solidFill>
                  <a:schemeClr val="tx1"/>
                </a:solidFill>
                <a:latin typeface="+mn-lt"/>
                <a:ea typeface="+mn-ea"/>
                <a:cs typeface="+mn-cs"/>
              </a:rPr>
              <a:t>documents</a:t>
            </a:r>
            <a:r>
              <a:rPr lang="en-US" sz="1200" b="0" i="0" u="none" strike="noStrike" kern="1200" baseline="0" dirty="0">
                <a:solidFill>
                  <a:schemeClr val="tx1"/>
                </a:solidFill>
                <a:latin typeface="+mn-lt"/>
                <a:ea typeface="+mn-ea"/>
                <a:cs typeface="+mn-cs"/>
              </a:rPr>
              <a:t>. The attachments to the application package are listed here.</a:t>
            </a:r>
          </a:p>
          <a:p>
            <a:endParaRPr lang="en-US" sz="1200" b="0" i="0" u="none" strike="noStrike"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attachments must be written in English with Arial, font size 11, single spaced. All</a:t>
            </a:r>
            <a:r>
              <a:rPr lang="en-US" sz="1200" kern="1200" dirty="0">
                <a:solidFill>
                  <a:schemeClr val="tx1"/>
                </a:solidFill>
                <a:effectLst/>
                <a:latin typeface="+mn-lt"/>
                <a:ea typeface="+mn-ea"/>
                <a:cs typeface="+mn-cs"/>
              </a:rPr>
              <a:t> attachments must be in PDF format.</a:t>
            </a:r>
            <a:r>
              <a:rPr lang="en-US" sz="1200" b="0" i="0" u="none" strike="noStrike" kern="1200" baseline="0" dirty="0">
                <a:solidFill>
                  <a:schemeClr val="tx1"/>
                </a:solidFill>
                <a:latin typeface="+mn-lt"/>
                <a:ea typeface="+mn-ea"/>
                <a:cs typeface="+mn-cs"/>
              </a:rPr>
              <a:t> Name all the documents using your last name and the document title (e.g. </a:t>
            </a:r>
            <a:r>
              <a:rPr lang="en-US" sz="1200" b="0" i="0" u="none" strike="noStrike" kern="1200" baseline="0" dirty="0" err="1">
                <a:solidFill>
                  <a:schemeClr val="tx1"/>
                </a:solidFill>
                <a:latin typeface="+mn-lt"/>
                <a:ea typeface="+mn-ea"/>
                <a:cs typeface="+mn-cs"/>
              </a:rPr>
              <a:t>Li_Curriculum</a:t>
            </a:r>
            <a:r>
              <a:rPr lang="fi-FI" sz="1200" b="0" i="0" u="none" strike="noStrike" kern="1200" baseline="0" dirty="0">
                <a:solidFill>
                  <a:schemeClr val="tx1"/>
                </a:solidFill>
                <a:latin typeface="+mn-lt"/>
                <a:ea typeface="+mn-ea"/>
                <a:cs typeface="+mn-cs"/>
              </a:rPr>
              <a:t>vitae, </a:t>
            </a:r>
            <a:r>
              <a:rPr lang="fi-FI" sz="1200" b="0" i="0" u="none" strike="noStrike" kern="1200" baseline="0" dirty="0" err="1">
                <a:solidFill>
                  <a:schemeClr val="tx1"/>
                </a:solidFill>
                <a:latin typeface="+mn-lt"/>
                <a:ea typeface="+mn-ea"/>
                <a:cs typeface="+mn-cs"/>
              </a:rPr>
              <a:t>Li_Doctoral</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certificate</a:t>
            </a:r>
            <a:r>
              <a:rPr lang="fi-FI"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Templates are in </a:t>
            </a:r>
            <a:r>
              <a:rPr lang="en-US" sz="1200" kern="1200" dirty="0" err="1">
                <a:solidFill>
                  <a:schemeClr val="tx1"/>
                </a:solidFill>
                <a:effectLst/>
                <a:latin typeface="+mn-lt"/>
                <a:ea typeface="+mn-ea"/>
                <a:cs typeface="+mn-cs"/>
              </a:rPr>
              <a:t>syslife</a:t>
            </a:r>
            <a:r>
              <a:rPr lang="en-US" sz="1200" kern="1200" dirty="0">
                <a:solidFill>
                  <a:schemeClr val="tx1"/>
                </a:solidFill>
                <a:effectLst/>
                <a:latin typeface="+mn-lt"/>
                <a:ea typeface="+mn-ea"/>
                <a:cs typeface="+mn-cs"/>
              </a:rPr>
              <a:t> webpages, in Application-page. They are in word format, and after filling they must be converted into pdfs.</a:t>
            </a:r>
            <a:endParaRPr lang="fi-FI" dirty="0"/>
          </a:p>
        </p:txBody>
      </p:sp>
      <p:sp>
        <p:nvSpPr>
          <p:cNvPr id="4" name="Slide Number Placeholder 3"/>
          <p:cNvSpPr>
            <a:spLocks noGrp="1"/>
          </p:cNvSpPr>
          <p:nvPr>
            <p:ph type="sldNum" sz="quarter" idx="5"/>
          </p:nvPr>
        </p:nvSpPr>
        <p:spPr/>
        <p:txBody>
          <a:bodyPr/>
          <a:lstStyle/>
          <a:p>
            <a:fld id="{22673673-C2AD-43DF-BAD5-E93187B39345}" type="slidenum">
              <a:rPr lang="fi-FI" smtClean="0"/>
              <a:t>6</a:t>
            </a:fld>
            <a:endParaRPr lang="fi-FI"/>
          </a:p>
        </p:txBody>
      </p:sp>
    </p:spTree>
    <p:extLst>
      <p:ext uri="{BB962C8B-B14F-4D97-AF65-F5344CB8AC3E}">
        <p14:creationId xmlns:p14="http://schemas.microsoft.com/office/powerpoint/2010/main" val="247440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submission takes place in University of Turku´s electronic application system called </a:t>
            </a:r>
            <a:r>
              <a:rPr lang="en-US" dirty="0" err="1"/>
              <a:t>TalentAdore</a:t>
            </a:r>
            <a:r>
              <a:rPr lang="en-US" dirty="0"/>
              <a:t>. The electronic form and all the required attachments have to be submitted by </a:t>
            </a:r>
            <a:r>
              <a:rPr lang="en-US" dirty="0">
                <a:highlight>
                  <a:srgbClr val="FFFF00"/>
                </a:highlight>
              </a:rPr>
              <a:t>Friday</a:t>
            </a:r>
            <a:r>
              <a:rPr lang="en-US" dirty="0"/>
              <a:t> 3 January 2025 at 4pm (local time in Finland) via the electronic application system.</a:t>
            </a:r>
          </a:p>
          <a:p>
            <a:endParaRPr lang="en-US" dirty="0"/>
          </a:p>
          <a:p>
            <a:r>
              <a:rPr lang="en-US" dirty="0"/>
              <a:t>The link to the application form is on SYS-LIFE website. Please carefully read the guide for applicants and prepare all the attachments prior to starting the electronic application. </a:t>
            </a:r>
            <a:r>
              <a:rPr lang="en-US" sz="1200" b="0" i="0" u="none" strike="noStrike" kern="1200" baseline="0" dirty="0">
                <a:solidFill>
                  <a:schemeClr val="tx1"/>
                </a:solidFill>
                <a:latin typeface="+mn-lt"/>
                <a:ea typeface="+mn-ea"/>
                <a:cs typeface="+mn-cs"/>
              </a:rPr>
              <a:t>Please doublecheck that you have attached all the required eight attachments. There is an appendix 1 in Guide for Applicants to assist you in this.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will receive a </a:t>
            </a:r>
            <a:r>
              <a:rPr lang="en-US" sz="1200" b="0" i="0" u="none" strike="noStrike" kern="1200" baseline="0">
                <a:solidFill>
                  <a:schemeClr val="tx1"/>
                </a:solidFill>
                <a:latin typeface="+mn-lt"/>
                <a:ea typeface="+mn-ea"/>
                <a:cs typeface="+mn-cs"/>
              </a:rPr>
              <a:t>confirmation about </a:t>
            </a:r>
            <a:r>
              <a:rPr lang="en-US" sz="1200" b="0" i="0" u="none" strike="noStrike" kern="1200" baseline="0" dirty="0">
                <a:solidFill>
                  <a:schemeClr val="tx1"/>
                </a:solidFill>
                <a:latin typeface="+mn-lt"/>
                <a:ea typeface="+mn-ea"/>
                <a:cs typeface="+mn-cs"/>
              </a:rPr>
              <a:t>the succeeded submission of an application from the system to your e-mail.</a:t>
            </a:r>
            <a:endParaRPr lang="fi-FI"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Submitted application can be modified until the end of application period. But of course we strongly recommended that the application is completed as early as possible.</a:t>
            </a:r>
          </a:p>
          <a:p>
            <a:endParaRPr lang="fi-FI" dirty="0"/>
          </a:p>
          <a:p>
            <a:r>
              <a:rPr lang="fi-FI" dirty="0" err="1"/>
              <a:t>Late</a:t>
            </a:r>
            <a:r>
              <a:rPr lang="fi-FI" dirty="0"/>
              <a:t> </a:t>
            </a:r>
            <a:r>
              <a:rPr lang="fi-FI" dirty="0" err="1"/>
              <a:t>applications</a:t>
            </a:r>
            <a:r>
              <a:rPr lang="fi-FI" dirty="0"/>
              <a:t> – </a:t>
            </a:r>
            <a:r>
              <a:rPr lang="fi-FI" dirty="0" err="1"/>
              <a:t>those</a:t>
            </a:r>
            <a:r>
              <a:rPr lang="fi-FI" dirty="0"/>
              <a:t> </a:t>
            </a:r>
            <a:r>
              <a:rPr lang="fi-FI" dirty="0" err="1"/>
              <a:t>that</a:t>
            </a:r>
            <a:r>
              <a:rPr lang="fi-FI" dirty="0"/>
              <a:t> </a:t>
            </a:r>
            <a:r>
              <a:rPr lang="fi-FI" dirty="0" err="1"/>
              <a:t>are</a:t>
            </a:r>
            <a:r>
              <a:rPr lang="fi-FI" dirty="0"/>
              <a:t> </a:t>
            </a:r>
            <a:r>
              <a:rPr lang="fi-FI" dirty="0" err="1"/>
              <a:t>sent</a:t>
            </a:r>
            <a:r>
              <a:rPr lang="fi-FI" dirty="0"/>
              <a:t> </a:t>
            </a:r>
            <a:r>
              <a:rPr lang="fi-FI" dirty="0" err="1"/>
              <a:t>after</a:t>
            </a:r>
            <a:r>
              <a:rPr lang="fi-FI" dirty="0"/>
              <a:t> </a:t>
            </a:r>
            <a:r>
              <a:rPr lang="fi-FI" dirty="0" err="1"/>
              <a:t>the</a:t>
            </a:r>
            <a:r>
              <a:rPr lang="fi-FI" dirty="0"/>
              <a:t> </a:t>
            </a:r>
            <a:r>
              <a:rPr lang="fi-FI" dirty="0" err="1"/>
              <a:t>application</a:t>
            </a:r>
            <a:r>
              <a:rPr lang="fi-FI" dirty="0"/>
              <a:t> deadline - </a:t>
            </a:r>
            <a:r>
              <a:rPr lang="fi-FI" dirty="0" err="1"/>
              <a:t>will</a:t>
            </a:r>
            <a:r>
              <a:rPr lang="fi-FI" dirty="0"/>
              <a:t> </a:t>
            </a:r>
            <a:r>
              <a:rPr lang="fi-FI" dirty="0" err="1"/>
              <a:t>not</a:t>
            </a:r>
            <a:r>
              <a:rPr lang="fi-FI" dirty="0"/>
              <a:t> </a:t>
            </a:r>
            <a:r>
              <a:rPr lang="fi-FI" dirty="0" err="1"/>
              <a:t>be</a:t>
            </a:r>
            <a:r>
              <a:rPr lang="fi-FI" dirty="0"/>
              <a:t> </a:t>
            </a:r>
            <a:r>
              <a:rPr lang="fi-FI" dirty="0" err="1"/>
              <a:t>taken</a:t>
            </a:r>
            <a:r>
              <a:rPr lang="fi-FI" dirty="0"/>
              <a:t> into </a:t>
            </a:r>
            <a:r>
              <a:rPr lang="fi-FI" dirty="0" err="1"/>
              <a:t>account</a:t>
            </a:r>
            <a:r>
              <a:rPr lang="fi-FI" dirty="0"/>
              <a:t>. </a:t>
            </a:r>
            <a:r>
              <a:rPr lang="en-US" b="1" dirty="0"/>
              <a:t>The deadline for submitting an application is strictly absolute.</a:t>
            </a:r>
          </a:p>
          <a:p>
            <a:endParaRPr lang="en-US" dirty="0"/>
          </a:p>
        </p:txBody>
      </p:sp>
      <p:sp>
        <p:nvSpPr>
          <p:cNvPr id="4" name="Slide Number Placeholder 3"/>
          <p:cNvSpPr>
            <a:spLocks noGrp="1"/>
          </p:cNvSpPr>
          <p:nvPr>
            <p:ph type="sldNum" sz="quarter" idx="5"/>
          </p:nvPr>
        </p:nvSpPr>
        <p:spPr/>
        <p:txBody>
          <a:bodyPr/>
          <a:lstStyle/>
          <a:p>
            <a:fld id="{22673673-C2AD-43DF-BAD5-E93187B39345}" type="slidenum">
              <a:rPr lang="fi-FI" smtClean="0"/>
              <a:t>7</a:t>
            </a:fld>
            <a:endParaRPr lang="fi-FI"/>
          </a:p>
        </p:txBody>
      </p:sp>
    </p:spTree>
    <p:extLst>
      <p:ext uri="{BB962C8B-B14F-4D97-AF65-F5344CB8AC3E}">
        <p14:creationId xmlns:p14="http://schemas.microsoft.com/office/powerpoint/2010/main" val="385776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Kuva 7" descr="Kuva, joka sisältää kohteen kuvakaappaus, taide, kuvio, valo&#10;&#10;Kuvaus luotu automaattisesti">
            <a:extLst>
              <a:ext uri="{FF2B5EF4-FFF2-40B4-BE49-F238E27FC236}">
                <a16:creationId xmlns:a16="http://schemas.microsoft.com/office/drawing/2014/main" id="{9AA3C176-CBD4-D975-FDA1-9607064AD4B5}"/>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215347"/>
            <a:ext cx="12461735" cy="3772451"/>
          </a:xfrm>
          <a:prstGeom prst="rect">
            <a:avLst/>
          </a:prstGeom>
        </p:spPr>
      </p:pic>
      <p:sp>
        <p:nvSpPr>
          <p:cNvPr id="2" name="Otsikko 1">
            <a:extLst>
              <a:ext uri="{FF2B5EF4-FFF2-40B4-BE49-F238E27FC236}">
                <a16:creationId xmlns:a16="http://schemas.microsoft.com/office/drawing/2014/main" id="{A204A125-43BB-E2CF-2E01-9CC805567CE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23C660F-E929-54C0-D02C-BE7F9DF39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9" name="Kuva 8" descr="Kuva, joka sisältää kohteen teksti, kuvakaappaus, Fontti, symboli&#10;&#10;Kuvaus luotu automaattisesti">
            <a:extLst>
              <a:ext uri="{FF2B5EF4-FFF2-40B4-BE49-F238E27FC236}">
                <a16:creationId xmlns:a16="http://schemas.microsoft.com/office/drawing/2014/main" id="{335CB4D9-421C-7560-9C79-7C50B62AC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0867" y="5776774"/>
            <a:ext cx="575752" cy="605852"/>
          </a:xfrm>
          <a:prstGeom prst="rect">
            <a:avLst/>
          </a:prstGeom>
        </p:spPr>
      </p:pic>
      <p:pic>
        <p:nvPicPr>
          <p:cNvPr id="10" name="Kuva 9" descr="Kuva, joka sisältää kohteen Fontti, teksti, Grafiikka, logo&#10;&#10;Kuvaus luotu automaattisesti">
            <a:extLst>
              <a:ext uri="{FF2B5EF4-FFF2-40B4-BE49-F238E27FC236}">
                <a16:creationId xmlns:a16="http://schemas.microsoft.com/office/drawing/2014/main" id="{EF6261E5-6BE5-079B-1EB3-1E7B2B6286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35101" y="5776774"/>
            <a:ext cx="1495766" cy="553848"/>
          </a:xfrm>
          <a:prstGeom prst="rect">
            <a:avLst/>
          </a:prstGeom>
        </p:spPr>
      </p:pic>
      <p:pic>
        <p:nvPicPr>
          <p:cNvPr id="12" name="Kuva 11" descr="Kuva, joka sisältää kohteen Fontti, Grafiikka, graafinen suunnittelu, logo&#10;&#10;Kuvaus luotu automaattisesti">
            <a:extLst>
              <a:ext uri="{FF2B5EF4-FFF2-40B4-BE49-F238E27FC236}">
                <a16:creationId xmlns:a16="http://schemas.microsoft.com/office/drawing/2014/main" id="{8E4AAA9B-4B29-2EBD-9FA9-B12022D20A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7556" y="283681"/>
            <a:ext cx="1392692" cy="384652"/>
          </a:xfrm>
          <a:prstGeom prst="rect">
            <a:avLst/>
          </a:prstGeom>
        </p:spPr>
      </p:pic>
      <p:sp>
        <p:nvSpPr>
          <p:cNvPr id="13" name="Tekstiruutu 12">
            <a:extLst>
              <a:ext uri="{FF2B5EF4-FFF2-40B4-BE49-F238E27FC236}">
                <a16:creationId xmlns:a16="http://schemas.microsoft.com/office/drawing/2014/main" id="{464BD2D5-C38E-3301-CA60-B038B40F9A12}"/>
              </a:ext>
            </a:extLst>
          </p:cNvPr>
          <p:cNvSpPr txBox="1"/>
          <p:nvPr userDrawn="1"/>
        </p:nvSpPr>
        <p:spPr>
          <a:xfrm>
            <a:off x="4649921" y="5386482"/>
            <a:ext cx="2445204" cy="276999"/>
          </a:xfrm>
          <a:prstGeom prst="rect">
            <a:avLst/>
          </a:prstGeom>
          <a:noFill/>
        </p:spPr>
        <p:txBody>
          <a:bodyPr wrap="square">
            <a:spAutoFit/>
          </a:bodyPr>
          <a:lstStyle/>
          <a:p>
            <a:pPr algn="ctr"/>
            <a:r>
              <a:rPr lang="fi-FI" sz="1200" dirty="0"/>
              <a:t>Project N. 101126611</a:t>
            </a:r>
          </a:p>
        </p:txBody>
      </p:sp>
    </p:spTree>
    <p:extLst>
      <p:ext uri="{BB962C8B-B14F-4D97-AF65-F5344CB8AC3E}">
        <p14:creationId xmlns:p14="http://schemas.microsoft.com/office/powerpoint/2010/main" val="386274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9C04C4-1090-328C-5E6E-BF49152C827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1C250EE-3683-374A-6C00-F994B301E03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2B31E18-B559-F7AF-0853-E2FFDDC5AA1C}"/>
              </a:ext>
            </a:extLst>
          </p:cNvPr>
          <p:cNvSpPr>
            <a:spLocks noGrp="1"/>
          </p:cNvSpPr>
          <p:nvPr>
            <p:ph type="dt" sz="half" idx="10"/>
          </p:nvPr>
        </p:nvSpPr>
        <p:spPr/>
        <p:txBody>
          <a:bodyPr/>
          <a:lstStyle/>
          <a:p>
            <a:fld id="{3D215DBD-AE6E-4359-9239-7EBD6E87D17E}" type="datetime1">
              <a:rPr lang="fi-FI" smtClean="0"/>
              <a:t>11.11.2024</a:t>
            </a:fld>
            <a:endParaRPr lang="fi-FI"/>
          </a:p>
        </p:txBody>
      </p:sp>
      <p:sp>
        <p:nvSpPr>
          <p:cNvPr id="6" name="Dian numeron paikkamerkki 5">
            <a:extLst>
              <a:ext uri="{FF2B5EF4-FFF2-40B4-BE49-F238E27FC236}">
                <a16:creationId xmlns:a16="http://schemas.microsoft.com/office/drawing/2014/main" id="{041E5009-A1C5-B957-E52C-D2ADCFA55F31}"/>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10181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90A087E-437E-9A6C-3705-59461F0A820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AE95AD-82BD-069A-0640-043F51B2F17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A44621-1C83-DDAD-96F6-BE5A422F4EB3}"/>
              </a:ext>
            </a:extLst>
          </p:cNvPr>
          <p:cNvSpPr>
            <a:spLocks noGrp="1"/>
          </p:cNvSpPr>
          <p:nvPr>
            <p:ph type="dt" sz="half" idx="10"/>
          </p:nvPr>
        </p:nvSpPr>
        <p:spPr/>
        <p:txBody>
          <a:bodyPr/>
          <a:lstStyle/>
          <a:p>
            <a:fld id="{C6DCD3F9-4C9F-4F7F-B786-7317E51890D4}" type="datetime1">
              <a:rPr lang="fi-FI" smtClean="0"/>
              <a:t>11.11.2024</a:t>
            </a:fld>
            <a:endParaRPr lang="fi-FI"/>
          </a:p>
        </p:txBody>
      </p:sp>
      <p:sp>
        <p:nvSpPr>
          <p:cNvPr id="6" name="Dian numeron paikkamerkki 5">
            <a:extLst>
              <a:ext uri="{FF2B5EF4-FFF2-40B4-BE49-F238E27FC236}">
                <a16:creationId xmlns:a16="http://schemas.microsoft.com/office/drawing/2014/main" id="{D7A18EE0-500B-5F59-DB70-F210AF8FDE23}"/>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172748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AA2C1EF-D87E-0473-7C5E-54C20F848130}"/>
              </a:ext>
            </a:extLst>
          </p:cNvPr>
          <p:cNvSpPr>
            <a:spLocks noGrp="1"/>
          </p:cNvSpPr>
          <p:nvPr>
            <p:ph idx="1"/>
          </p:nvPr>
        </p:nvSpPr>
        <p:spPr>
          <a:xfrm>
            <a:off x="838200" y="2272144"/>
            <a:ext cx="10515600" cy="392704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292DE8-96DF-0B0B-CB0E-9771D1C19DA7}"/>
              </a:ext>
            </a:extLst>
          </p:cNvPr>
          <p:cNvSpPr>
            <a:spLocks noGrp="1"/>
          </p:cNvSpPr>
          <p:nvPr>
            <p:ph type="dt" sz="half" idx="10"/>
          </p:nvPr>
        </p:nvSpPr>
        <p:spPr>
          <a:xfrm>
            <a:off x="328309" y="6356589"/>
            <a:ext cx="2743200" cy="365125"/>
          </a:xfrm>
        </p:spPr>
        <p:txBody>
          <a:bodyPr/>
          <a:lstStyle/>
          <a:p>
            <a:fld id="{D10589C1-6E32-4FD1-B1FD-C7BB3AA8ED09}" type="datetime1">
              <a:rPr lang="fi-FI" smtClean="0"/>
              <a:t>11.11.2024</a:t>
            </a:fld>
            <a:endParaRPr lang="fi-FI"/>
          </a:p>
        </p:txBody>
      </p:sp>
      <p:sp>
        <p:nvSpPr>
          <p:cNvPr id="6" name="Dian numeron paikkamerkki 5">
            <a:extLst>
              <a:ext uri="{FF2B5EF4-FFF2-40B4-BE49-F238E27FC236}">
                <a16:creationId xmlns:a16="http://schemas.microsoft.com/office/drawing/2014/main" id="{3D472989-FBC2-EB52-5A4F-8E3E9FCDB869}"/>
              </a:ext>
            </a:extLst>
          </p:cNvPr>
          <p:cNvSpPr>
            <a:spLocks noGrp="1"/>
          </p:cNvSpPr>
          <p:nvPr>
            <p:ph type="sldNum" sz="quarter" idx="12"/>
          </p:nvPr>
        </p:nvSpPr>
        <p:spPr>
          <a:xfrm>
            <a:off x="4724400" y="6356349"/>
            <a:ext cx="2743200" cy="365125"/>
          </a:xfrm>
        </p:spPr>
        <p:txBody>
          <a:bodyPr/>
          <a:lstStyle>
            <a:lvl1pPr algn="ctr">
              <a:defRPr/>
            </a:lvl1pPr>
          </a:lstStyle>
          <a:p>
            <a:fld id="{BD0FC2DE-7CD0-4233-B474-CB5E6BF72070}" type="slidenum">
              <a:rPr lang="fi-FI" smtClean="0"/>
              <a:pPr/>
              <a:t>‹#›</a:t>
            </a:fld>
            <a:endParaRPr lang="fi-FI" dirty="0"/>
          </a:p>
        </p:txBody>
      </p:sp>
      <p:pic>
        <p:nvPicPr>
          <p:cNvPr id="8" name="Kuva 7">
            <a:extLst>
              <a:ext uri="{FF2B5EF4-FFF2-40B4-BE49-F238E27FC236}">
                <a16:creationId xmlns:a16="http://schemas.microsoft.com/office/drawing/2014/main" id="{0A036507-585D-F6D1-BA52-B108D7442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578"/>
            <a:ext cx="12192000" cy="902470"/>
          </a:xfrm>
          <a:prstGeom prst="rect">
            <a:avLst/>
          </a:prstGeom>
        </p:spPr>
      </p:pic>
      <p:pic>
        <p:nvPicPr>
          <p:cNvPr id="10" name="Kuva 9" descr="Kuva, joka sisältää kohteen Fontti, Grafiikka, graafinen suunnittelu, logo&#10;&#10;Kuvaus luotu automaattisesti">
            <a:extLst>
              <a:ext uri="{FF2B5EF4-FFF2-40B4-BE49-F238E27FC236}">
                <a16:creationId xmlns:a16="http://schemas.microsoft.com/office/drawing/2014/main" id="{5F62CC8F-CC02-FEF2-B0EC-76B903720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309" y="299333"/>
            <a:ext cx="1301554" cy="359480"/>
          </a:xfrm>
          <a:prstGeom prst="rect">
            <a:avLst/>
          </a:prstGeom>
        </p:spPr>
      </p:pic>
      <p:pic>
        <p:nvPicPr>
          <p:cNvPr id="14" name="Kuva 13" descr="Kuva, joka sisältää kohteen teksti, kuvakaappaus, Fontti, symboli&#10;&#10;Kuvaus luotu automaattisesti">
            <a:extLst>
              <a:ext uri="{FF2B5EF4-FFF2-40B4-BE49-F238E27FC236}">
                <a16:creationId xmlns:a16="http://schemas.microsoft.com/office/drawing/2014/main" id="{C937E12B-1A0B-8F2E-439D-626A7412EF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7939" y="6167626"/>
            <a:ext cx="575752" cy="605852"/>
          </a:xfrm>
          <a:prstGeom prst="rect">
            <a:avLst/>
          </a:prstGeom>
        </p:spPr>
      </p:pic>
      <p:pic>
        <p:nvPicPr>
          <p:cNvPr id="16" name="Kuva 15" descr="Kuva, joka sisältää kohteen Fontti, teksti, Grafiikka, logo&#10;&#10;Kuvaus luotu automaattisesti">
            <a:extLst>
              <a:ext uri="{FF2B5EF4-FFF2-40B4-BE49-F238E27FC236}">
                <a16:creationId xmlns:a16="http://schemas.microsoft.com/office/drawing/2014/main" id="{C0F3354C-BD14-4D2C-4C8D-917DEF9891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92173" y="6167626"/>
            <a:ext cx="1495766" cy="553848"/>
          </a:xfrm>
          <a:prstGeom prst="rect">
            <a:avLst/>
          </a:prstGeom>
        </p:spPr>
      </p:pic>
    </p:spTree>
    <p:extLst>
      <p:ext uri="{BB962C8B-B14F-4D97-AF65-F5344CB8AC3E}">
        <p14:creationId xmlns:p14="http://schemas.microsoft.com/office/powerpoint/2010/main" val="391748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50AC0-5081-C6C4-F666-E1A70A2A376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55E7C86-44B5-14D1-15C1-875F1E808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AB53702-4168-41F8-3DD9-98FB3DBA81AC}"/>
              </a:ext>
            </a:extLst>
          </p:cNvPr>
          <p:cNvSpPr>
            <a:spLocks noGrp="1"/>
          </p:cNvSpPr>
          <p:nvPr>
            <p:ph type="dt" sz="half" idx="10"/>
          </p:nvPr>
        </p:nvSpPr>
        <p:spPr/>
        <p:txBody>
          <a:bodyPr/>
          <a:lstStyle/>
          <a:p>
            <a:fld id="{09F77F97-6875-4B8A-9810-8C3F02379C11}" type="datetime1">
              <a:rPr lang="fi-FI" smtClean="0"/>
              <a:t>11.11.2024</a:t>
            </a:fld>
            <a:endParaRPr lang="fi-FI"/>
          </a:p>
        </p:txBody>
      </p:sp>
      <p:sp>
        <p:nvSpPr>
          <p:cNvPr id="6" name="Dian numeron paikkamerkki 5">
            <a:extLst>
              <a:ext uri="{FF2B5EF4-FFF2-40B4-BE49-F238E27FC236}">
                <a16:creationId xmlns:a16="http://schemas.microsoft.com/office/drawing/2014/main" id="{FC0C8818-4B47-67A3-D204-CE9BE8F7CBD5}"/>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15133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FCB7CB-87F4-8294-65E4-91FFBF1F439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182B0ED-8508-667C-8C63-46CF3FCF122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9487B57-4005-B98D-BFFA-974EE1AB9C0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2A621A0-3ED4-2EE6-FECA-E2CCDE18CB4A}"/>
              </a:ext>
            </a:extLst>
          </p:cNvPr>
          <p:cNvSpPr>
            <a:spLocks noGrp="1"/>
          </p:cNvSpPr>
          <p:nvPr>
            <p:ph type="dt" sz="half" idx="10"/>
          </p:nvPr>
        </p:nvSpPr>
        <p:spPr/>
        <p:txBody>
          <a:bodyPr/>
          <a:lstStyle/>
          <a:p>
            <a:fld id="{5914AA82-2555-49DF-A749-F2C390B186A9}" type="datetime1">
              <a:rPr lang="fi-FI" smtClean="0"/>
              <a:t>11.11.2024</a:t>
            </a:fld>
            <a:endParaRPr lang="fi-FI"/>
          </a:p>
        </p:txBody>
      </p:sp>
      <p:sp>
        <p:nvSpPr>
          <p:cNvPr id="7" name="Dian numeron paikkamerkki 6">
            <a:extLst>
              <a:ext uri="{FF2B5EF4-FFF2-40B4-BE49-F238E27FC236}">
                <a16:creationId xmlns:a16="http://schemas.microsoft.com/office/drawing/2014/main" id="{BF0E01F5-CCBB-5098-AAC8-E4E8A59688CF}"/>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67044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A3EE1A-0508-DD41-B5D9-FA09C51CACF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3DE77AF-3741-5352-D546-78DF08389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DC5D370-9277-9341-340D-1F0D070080C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6D77DFA-7A7C-D3A3-CDA3-5A34B6E57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F362D46-BB67-9773-897D-00EEFF43803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DB21613-AB76-B8F8-09AD-6111A8426AF6}"/>
              </a:ext>
            </a:extLst>
          </p:cNvPr>
          <p:cNvSpPr>
            <a:spLocks noGrp="1"/>
          </p:cNvSpPr>
          <p:nvPr>
            <p:ph type="dt" sz="half" idx="10"/>
          </p:nvPr>
        </p:nvSpPr>
        <p:spPr/>
        <p:txBody>
          <a:bodyPr/>
          <a:lstStyle/>
          <a:p>
            <a:fld id="{14C1E96C-BA1A-4A67-8903-A3427AA402F0}" type="datetime1">
              <a:rPr lang="fi-FI" smtClean="0"/>
              <a:t>11.11.2024</a:t>
            </a:fld>
            <a:endParaRPr lang="fi-FI"/>
          </a:p>
        </p:txBody>
      </p:sp>
      <p:sp>
        <p:nvSpPr>
          <p:cNvPr id="9" name="Dian numeron paikkamerkki 8">
            <a:extLst>
              <a:ext uri="{FF2B5EF4-FFF2-40B4-BE49-F238E27FC236}">
                <a16:creationId xmlns:a16="http://schemas.microsoft.com/office/drawing/2014/main" id="{F6778533-71BC-93B2-4964-02805DE7154A}"/>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204625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34301-624F-C4EE-7646-217795EF291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78D1D07-3B1E-616C-0336-A14D70581DD0}"/>
              </a:ext>
            </a:extLst>
          </p:cNvPr>
          <p:cNvSpPr>
            <a:spLocks noGrp="1"/>
          </p:cNvSpPr>
          <p:nvPr>
            <p:ph type="dt" sz="half" idx="10"/>
          </p:nvPr>
        </p:nvSpPr>
        <p:spPr/>
        <p:txBody>
          <a:bodyPr/>
          <a:lstStyle/>
          <a:p>
            <a:fld id="{0EAC5234-F628-4692-88D1-B3F2FBE87634}" type="datetime1">
              <a:rPr lang="fi-FI" smtClean="0"/>
              <a:t>11.11.2024</a:t>
            </a:fld>
            <a:endParaRPr lang="fi-FI"/>
          </a:p>
        </p:txBody>
      </p:sp>
      <p:sp>
        <p:nvSpPr>
          <p:cNvPr id="5" name="Dian numeron paikkamerkki 4">
            <a:extLst>
              <a:ext uri="{FF2B5EF4-FFF2-40B4-BE49-F238E27FC236}">
                <a16:creationId xmlns:a16="http://schemas.microsoft.com/office/drawing/2014/main" id="{D9C797C5-139C-FF99-71C7-6EA72E01C164}"/>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254018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4A99AFF-2BF4-60E7-CFF2-3770BA0530C0}"/>
              </a:ext>
            </a:extLst>
          </p:cNvPr>
          <p:cNvSpPr>
            <a:spLocks noGrp="1"/>
          </p:cNvSpPr>
          <p:nvPr>
            <p:ph type="dt" sz="half" idx="10"/>
          </p:nvPr>
        </p:nvSpPr>
        <p:spPr/>
        <p:txBody>
          <a:bodyPr/>
          <a:lstStyle/>
          <a:p>
            <a:fld id="{6C9EC8FA-0459-431C-9235-79DE4FC56A9A}" type="datetime1">
              <a:rPr lang="fi-FI" smtClean="0"/>
              <a:t>11.11.2024</a:t>
            </a:fld>
            <a:endParaRPr lang="fi-FI"/>
          </a:p>
        </p:txBody>
      </p:sp>
      <p:sp>
        <p:nvSpPr>
          <p:cNvPr id="4" name="Dian numeron paikkamerkki 3">
            <a:extLst>
              <a:ext uri="{FF2B5EF4-FFF2-40B4-BE49-F238E27FC236}">
                <a16:creationId xmlns:a16="http://schemas.microsoft.com/office/drawing/2014/main" id="{8F79BFED-869D-0A24-FC47-BED810A2EDD6}"/>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115521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4A0DEB-8821-B68A-B045-62F3867460A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8782157-EB53-5206-7031-1D5DB0D2A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42D9491-96A8-500C-4ABE-949FE790A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676C4A3-1737-1524-36DF-18755798B2F4}"/>
              </a:ext>
            </a:extLst>
          </p:cNvPr>
          <p:cNvSpPr>
            <a:spLocks noGrp="1"/>
          </p:cNvSpPr>
          <p:nvPr>
            <p:ph type="dt" sz="half" idx="10"/>
          </p:nvPr>
        </p:nvSpPr>
        <p:spPr/>
        <p:txBody>
          <a:bodyPr/>
          <a:lstStyle/>
          <a:p>
            <a:fld id="{736A1860-4563-4ADD-A128-57D6B9B41320}" type="datetime1">
              <a:rPr lang="fi-FI" smtClean="0"/>
              <a:t>11.11.2024</a:t>
            </a:fld>
            <a:endParaRPr lang="fi-FI"/>
          </a:p>
        </p:txBody>
      </p:sp>
      <p:sp>
        <p:nvSpPr>
          <p:cNvPr id="7" name="Dian numeron paikkamerkki 6">
            <a:extLst>
              <a:ext uri="{FF2B5EF4-FFF2-40B4-BE49-F238E27FC236}">
                <a16:creationId xmlns:a16="http://schemas.microsoft.com/office/drawing/2014/main" id="{00B62C07-B367-8463-E93F-6DD2AF0C73EE}"/>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261944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D7D893-9125-D629-39DB-E01D29E501E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2265C67-89F8-7E06-50C9-FF4C31F6D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08127D6-FE93-B18F-8EEC-3271DADE6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5AA4012-6212-0914-A29B-05A551219E78}"/>
              </a:ext>
            </a:extLst>
          </p:cNvPr>
          <p:cNvSpPr>
            <a:spLocks noGrp="1"/>
          </p:cNvSpPr>
          <p:nvPr>
            <p:ph type="dt" sz="half" idx="10"/>
          </p:nvPr>
        </p:nvSpPr>
        <p:spPr/>
        <p:txBody>
          <a:bodyPr/>
          <a:lstStyle/>
          <a:p>
            <a:fld id="{2B27B769-C6F1-4C45-B902-79B6959A8264}" type="datetime1">
              <a:rPr lang="fi-FI" smtClean="0"/>
              <a:t>11.11.2024</a:t>
            </a:fld>
            <a:endParaRPr lang="fi-FI"/>
          </a:p>
        </p:txBody>
      </p:sp>
      <p:sp>
        <p:nvSpPr>
          <p:cNvPr id="7" name="Dian numeron paikkamerkki 6">
            <a:extLst>
              <a:ext uri="{FF2B5EF4-FFF2-40B4-BE49-F238E27FC236}">
                <a16:creationId xmlns:a16="http://schemas.microsoft.com/office/drawing/2014/main" id="{98B1921E-345A-FAD1-E8B2-B8F7B7D5982D}"/>
              </a:ext>
            </a:extLst>
          </p:cNvPr>
          <p:cNvSpPr>
            <a:spLocks noGrp="1"/>
          </p:cNvSpPr>
          <p:nvPr>
            <p:ph type="sldNum" sz="quarter" idx="12"/>
          </p:nvPr>
        </p:nvSpPr>
        <p:spPr/>
        <p:txBody>
          <a:bodyPr/>
          <a:lstStyle/>
          <a:p>
            <a:fld id="{BD0FC2DE-7CD0-4233-B474-CB5E6BF72070}" type="slidenum">
              <a:rPr lang="fi-FI" smtClean="0"/>
              <a:t>‹#›</a:t>
            </a:fld>
            <a:endParaRPr lang="fi-FI"/>
          </a:p>
        </p:txBody>
      </p:sp>
    </p:spTree>
    <p:extLst>
      <p:ext uri="{BB962C8B-B14F-4D97-AF65-F5344CB8AC3E}">
        <p14:creationId xmlns:p14="http://schemas.microsoft.com/office/powerpoint/2010/main" val="8306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118E045-AEAF-1B3D-6EBC-010F853C74F2}"/>
              </a:ext>
            </a:extLst>
          </p:cNvPr>
          <p:cNvPicPr>
            <a:picLocks noChangeAspect="1"/>
          </p:cNvPicPr>
          <p:nvPr userDrawn="1"/>
        </p:nvPicPr>
        <p:blipFill>
          <a:blip r:embed="rId13">
            <a:alphaModFix amt="85000"/>
            <a:extLst>
              <a:ext uri="{28A0092B-C50C-407E-A947-70E740481C1C}">
                <a14:useLocalDpi xmlns:a14="http://schemas.microsoft.com/office/drawing/2010/main" val="0"/>
              </a:ext>
            </a:extLst>
          </a:blip>
          <a:stretch>
            <a:fillRect/>
          </a:stretch>
        </p:blipFill>
        <p:spPr>
          <a:xfrm>
            <a:off x="0" y="207578"/>
            <a:ext cx="12251342" cy="902470"/>
          </a:xfrm>
          <a:prstGeom prst="rect">
            <a:avLst/>
          </a:prstGeom>
        </p:spPr>
      </p:pic>
      <p:pic>
        <p:nvPicPr>
          <p:cNvPr id="8" name="Kuva 7" descr="Kuva, joka sisältää kohteen Fontti, Grafiikka, graafinen suunnittelu, logo&#10;&#10;Kuvaus luotu automaattisesti">
            <a:extLst>
              <a:ext uri="{FF2B5EF4-FFF2-40B4-BE49-F238E27FC236}">
                <a16:creationId xmlns:a16="http://schemas.microsoft.com/office/drawing/2014/main" id="{3361F714-71CF-62C5-2C2F-A88CE381F08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8309" y="299333"/>
            <a:ext cx="1301554" cy="359480"/>
          </a:xfrm>
          <a:prstGeom prst="rect">
            <a:avLst/>
          </a:prstGeom>
        </p:spPr>
      </p:pic>
      <p:sp>
        <p:nvSpPr>
          <p:cNvPr id="2" name="Otsikon paikkamerkki 1">
            <a:extLst>
              <a:ext uri="{FF2B5EF4-FFF2-40B4-BE49-F238E27FC236}">
                <a16:creationId xmlns:a16="http://schemas.microsoft.com/office/drawing/2014/main" id="{FC0AE9E2-9D25-4C4D-2AD7-69C3FDDC0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CCFF4E6-5543-D171-8260-D49E2C5AB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9D49309-A661-F63F-4FCA-E3DE1DC74A87}"/>
              </a:ext>
            </a:extLst>
          </p:cNvPr>
          <p:cNvSpPr>
            <a:spLocks noGrp="1"/>
          </p:cNvSpPr>
          <p:nvPr>
            <p:ph type="dt" sz="half" idx="2"/>
          </p:nvPr>
        </p:nvSpPr>
        <p:spPr>
          <a:xfrm>
            <a:off x="328309"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472B9-C56D-4735-A59B-3B6E5B01710D}" type="datetime1">
              <a:rPr lang="fi-FI" smtClean="0"/>
              <a:t>11.11.2024</a:t>
            </a:fld>
            <a:endParaRPr lang="fi-FI"/>
          </a:p>
        </p:txBody>
      </p:sp>
      <p:sp>
        <p:nvSpPr>
          <p:cNvPr id="6" name="Dian numeron paikkamerkki 5">
            <a:extLst>
              <a:ext uri="{FF2B5EF4-FFF2-40B4-BE49-F238E27FC236}">
                <a16:creationId xmlns:a16="http://schemas.microsoft.com/office/drawing/2014/main" id="{68535BA5-8F2E-B02B-3F64-F563722CEE57}"/>
              </a:ext>
            </a:extLst>
          </p:cNvPr>
          <p:cNvSpPr>
            <a:spLocks noGrp="1"/>
          </p:cNvSpPr>
          <p:nvPr>
            <p:ph type="sldNum" sz="quarter" idx="4"/>
          </p:nvPr>
        </p:nvSpPr>
        <p:spPr>
          <a:xfrm>
            <a:off x="4724400" y="631031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D0FC2DE-7CD0-4233-B474-CB5E6BF72070}" type="slidenum">
              <a:rPr lang="fi-FI" smtClean="0"/>
              <a:pPr/>
              <a:t>‹#›</a:t>
            </a:fld>
            <a:endParaRPr lang="fi-FI" dirty="0"/>
          </a:p>
        </p:txBody>
      </p:sp>
      <p:pic>
        <p:nvPicPr>
          <p:cNvPr id="9" name="Kuva 8" descr="Kuva, joka sisältää kohteen teksti, kuvakaappaus, Fontti, symboli&#10;&#10;Kuvaus luotu automaattisesti">
            <a:extLst>
              <a:ext uri="{FF2B5EF4-FFF2-40B4-BE49-F238E27FC236}">
                <a16:creationId xmlns:a16="http://schemas.microsoft.com/office/drawing/2014/main" id="{97637E65-24DC-E331-DD6A-1D2F8C79B1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287939" y="6167626"/>
            <a:ext cx="575752" cy="605852"/>
          </a:xfrm>
          <a:prstGeom prst="rect">
            <a:avLst/>
          </a:prstGeom>
        </p:spPr>
      </p:pic>
      <p:pic>
        <p:nvPicPr>
          <p:cNvPr id="10" name="Kuva 9" descr="Kuva, joka sisältää kohteen Fontti, teksti, Grafiikka, logo&#10;&#10;Kuvaus luotu automaattisesti">
            <a:extLst>
              <a:ext uri="{FF2B5EF4-FFF2-40B4-BE49-F238E27FC236}">
                <a16:creationId xmlns:a16="http://schemas.microsoft.com/office/drawing/2014/main" id="{86314520-0E45-5C36-DB23-0ED1413ED84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92173" y="6167626"/>
            <a:ext cx="1495766" cy="553848"/>
          </a:xfrm>
          <a:prstGeom prst="rect">
            <a:avLst/>
          </a:prstGeom>
        </p:spPr>
      </p:pic>
    </p:spTree>
    <p:extLst>
      <p:ext uri="{BB962C8B-B14F-4D97-AF65-F5344CB8AC3E}">
        <p14:creationId xmlns:p14="http://schemas.microsoft.com/office/powerpoint/2010/main" val="238419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hyperlink" Target="http://www.syslife.fi/" TargetMode="External"/><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www.syslife.fi/research" TargetMode="External"/><Relationship Id="rId4" Type="http://schemas.openxmlformats.org/officeDocument/2006/relationships/hyperlink" Target="http://www.syslife.fi/applic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yslife.fi/resear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mailto:syslife@utu.fi" TargetMode="External"/><Relationship Id="rId4" Type="http://schemas.openxmlformats.org/officeDocument/2006/relationships/hyperlink" Target="http://www.syslife.fi/applic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yslife@utu.f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ts.talentadore.com/apply/sys-life-postdoctoral-researcher-positions-senior-researcher-up-to-11-positions/ZvrQoO"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38C91-3DE0-7813-72C1-26F56F02ECBB}"/>
              </a:ext>
            </a:extLst>
          </p:cNvPr>
          <p:cNvSpPr>
            <a:spLocks noGrp="1"/>
          </p:cNvSpPr>
          <p:nvPr>
            <p:ph type="ctrTitle"/>
          </p:nvPr>
        </p:nvSpPr>
        <p:spPr/>
        <p:txBody>
          <a:bodyPr/>
          <a:lstStyle/>
          <a:p>
            <a:r>
              <a:rPr lang="fi-FI" dirty="0"/>
              <a:t>SYS-LIFE Application </a:t>
            </a:r>
            <a:r>
              <a:rPr lang="fi-FI" dirty="0" err="1"/>
              <a:t>process</a:t>
            </a:r>
            <a:endParaRPr lang="fi-FI" dirty="0"/>
          </a:p>
        </p:txBody>
      </p:sp>
      <p:sp>
        <p:nvSpPr>
          <p:cNvPr id="3" name="Alaotsikko 2">
            <a:extLst>
              <a:ext uri="{FF2B5EF4-FFF2-40B4-BE49-F238E27FC236}">
                <a16:creationId xmlns:a16="http://schemas.microsoft.com/office/drawing/2014/main" id="{0667E5A6-6A7D-C084-8CA5-3F49BCA099AF}"/>
              </a:ext>
            </a:extLst>
          </p:cNvPr>
          <p:cNvSpPr>
            <a:spLocks noGrp="1"/>
          </p:cNvSpPr>
          <p:nvPr>
            <p:ph type="subTitle" idx="1"/>
          </p:nvPr>
        </p:nvSpPr>
        <p:spPr/>
        <p:txBody>
          <a:bodyPr/>
          <a:lstStyle/>
          <a:p>
            <a:r>
              <a:rPr lang="en-US" dirty="0"/>
              <a:t>Maiju Kannisto, Coordinator</a:t>
            </a:r>
            <a:endParaRPr lang="fi-FI" dirty="0"/>
          </a:p>
        </p:txBody>
      </p:sp>
    </p:spTree>
    <p:extLst>
      <p:ext uri="{BB962C8B-B14F-4D97-AF65-F5344CB8AC3E}">
        <p14:creationId xmlns:p14="http://schemas.microsoft.com/office/powerpoint/2010/main" val="13242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6955B61-61A4-47C3-A4B8-E13397222E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2708076"/>
            <a:ext cx="10829545" cy="2782691"/>
          </a:xfrm>
        </p:spPr>
      </p:pic>
      <p:sp>
        <p:nvSpPr>
          <p:cNvPr id="3" name="Dian numeron paikkamerkki 2">
            <a:extLst>
              <a:ext uri="{FF2B5EF4-FFF2-40B4-BE49-F238E27FC236}">
                <a16:creationId xmlns:a16="http://schemas.microsoft.com/office/drawing/2014/main" id="{C220B0F8-1B4F-E6D7-2CBA-CB5C43FF58F3}"/>
              </a:ext>
            </a:extLst>
          </p:cNvPr>
          <p:cNvSpPr>
            <a:spLocks noGrp="1"/>
          </p:cNvSpPr>
          <p:nvPr>
            <p:ph type="sldNum" sz="quarter" idx="12"/>
          </p:nvPr>
        </p:nvSpPr>
        <p:spPr/>
        <p:txBody>
          <a:bodyPr/>
          <a:lstStyle/>
          <a:p>
            <a:fld id="{BD0FC2DE-7CD0-4233-B474-CB5E6BF72070}" type="slidenum">
              <a:rPr lang="fi-FI" smtClean="0"/>
              <a:pPr/>
              <a:t>2</a:t>
            </a:fld>
            <a:endParaRPr lang="fi-FI" dirty="0"/>
          </a:p>
        </p:txBody>
      </p:sp>
      <p:sp>
        <p:nvSpPr>
          <p:cNvPr id="4" name="Title 1">
            <a:extLst>
              <a:ext uri="{FF2B5EF4-FFF2-40B4-BE49-F238E27FC236}">
                <a16:creationId xmlns:a16="http://schemas.microsoft.com/office/drawing/2014/main" id="{CD0F9C0F-991C-43A7-98F3-35EB7610E3C4}"/>
              </a:ext>
            </a:extLst>
          </p:cNvPr>
          <p:cNvSpPr txBox="1">
            <a:spLocks/>
          </p:cNvSpPr>
          <p:nvPr/>
        </p:nvSpPr>
        <p:spPr>
          <a:xfrm>
            <a:off x="838200" y="6588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dirty="0"/>
          </a:p>
          <a:p>
            <a:r>
              <a:rPr lang="fi-FI" dirty="0"/>
              <a:t>How to </a:t>
            </a:r>
            <a:r>
              <a:rPr lang="fi-FI" dirty="0" err="1"/>
              <a:t>apply</a:t>
            </a:r>
            <a:endParaRPr lang="fi-FI" dirty="0"/>
          </a:p>
        </p:txBody>
      </p:sp>
    </p:spTree>
    <p:extLst>
      <p:ext uri="{BB962C8B-B14F-4D97-AF65-F5344CB8AC3E}">
        <p14:creationId xmlns:p14="http://schemas.microsoft.com/office/powerpoint/2010/main" val="125821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E-8A43-4004-B8B1-15FAFACBABA4}"/>
              </a:ext>
            </a:extLst>
          </p:cNvPr>
          <p:cNvSpPr>
            <a:spLocks noGrp="1"/>
          </p:cNvSpPr>
          <p:nvPr>
            <p:ph type="title"/>
          </p:nvPr>
        </p:nvSpPr>
        <p:spPr>
          <a:xfrm>
            <a:off x="838200" y="658813"/>
            <a:ext cx="10515600" cy="1325563"/>
          </a:xfrm>
        </p:spPr>
        <p:txBody>
          <a:bodyPr/>
          <a:lstStyle/>
          <a:p>
            <a:r>
              <a:rPr lang="fi-FI" dirty="0"/>
              <a:t>	</a:t>
            </a:r>
            <a:r>
              <a:rPr lang="fi-FI" dirty="0" err="1"/>
              <a:t>Eligibility</a:t>
            </a:r>
            <a:endParaRPr lang="fi-FI" dirty="0"/>
          </a:p>
        </p:txBody>
      </p:sp>
      <p:sp>
        <p:nvSpPr>
          <p:cNvPr id="3" name="Slide Number Placeholder 2">
            <a:extLst>
              <a:ext uri="{FF2B5EF4-FFF2-40B4-BE49-F238E27FC236}">
                <a16:creationId xmlns:a16="http://schemas.microsoft.com/office/drawing/2014/main" id="{16CDDE31-B6FA-4E67-83B2-34B9854C47E4}"/>
              </a:ext>
            </a:extLst>
          </p:cNvPr>
          <p:cNvSpPr>
            <a:spLocks noGrp="1"/>
          </p:cNvSpPr>
          <p:nvPr>
            <p:ph type="sldNum" sz="quarter" idx="12"/>
          </p:nvPr>
        </p:nvSpPr>
        <p:spPr/>
        <p:txBody>
          <a:bodyPr/>
          <a:lstStyle/>
          <a:p>
            <a:fld id="{BD0FC2DE-7CD0-4233-B474-CB5E6BF72070}" type="slidenum">
              <a:rPr lang="fi-FI" smtClean="0"/>
              <a:t>3</a:t>
            </a:fld>
            <a:endParaRPr lang="fi-FI"/>
          </a:p>
        </p:txBody>
      </p:sp>
      <p:sp>
        <p:nvSpPr>
          <p:cNvPr id="4" name="Content Placeholder 1">
            <a:extLst>
              <a:ext uri="{FF2B5EF4-FFF2-40B4-BE49-F238E27FC236}">
                <a16:creationId xmlns:a16="http://schemas.microsoft.com/office/drawing/2014/main" id="{4B34ED7C-5878-4328-8140-007A7C9C5B33}"/>
              </a:ext>
            </a:extLst>
          </p:cNvPr>
          <p:cNvSpPr txBox="1">
            <a:spLocks/>
          </p:cNvSpPr>
          <p:nvPr/>
        </p:nvSpPr>
        <p:spPr>
          <a:xfrm>
            <a:off x="838200" y="2272144"/>
            <a:ext cx="10515600" cy="3927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err="1"/>
              <a:t>PhD</a:t>
            </a:r>
            <a:endParaRPr lang="fi-FI" dirty="0"/>
          </a:p>
          <a:p>
            <a:pPr lvl="1"/>
            <a:r>
              <a:rPr lang="en-US" dirty="0"/>
              <a:t>Doctoral degree by the call deadline of 3 January 2025, awarded no longer than 8 years prior to the call deadline (excluding any career breaks, such as parental leave or national service, that are declared in the CV)</a:t>
            </a:r>
          </a:p>
          <a:p>
            <a:r>
              <a:rPr lang="en-US" dirty="0"/>
              <a:t>MSCA mobility rule</a:t>
            </a:r>
          </a:p>
          <a:p>
            <a:pPr lvl="1"/>
            <a:r>
              <a:rPr lang="en-US" dirty="0"/>
              <a:t>Applicants must not have resided or carried out their main activity (work, studies, etc.) in Finland for more than 12 of the 36 months immediately preceding the call deadline of 3 January 2025.</a:t>
            </a:r>
            <a:endParaRPr lang="fi-FI" dirty="0"/>
          </a:p>
        </p:txBody>
      </p:sp>
      <p:grpSp>
        <p:nvGrpSpPr>
          <p:cNvPr id="9" name="Group 8">
            <a:extLst>
              <a:ext uri="{FF2B5EF4-FFF2-40B4-BE49-F238E27FC236}">
                <a16:creationId xmlns:a16="http://schemas.microsoft.com/office/drawing/2014/main" id="{ADAE6313-CE65-4647-8319-4BDA1B8440CA}"/>
              </a:ext>
            </a:extLst>
          </p:cNvPr>
          <p:cNvGrpSpPr/>
          <p:nvPr/>
        </p:nvGrpSpPr>
        <p:grpSpPr>
          <a:xfrm>
            <a:off x="741113" y="790752"/>
            <a:ext cx="992459" cy="914400"/>
            <a:chOff x="5638800" y="2971800"/>
            <a:chExt cx="992459" cy="914400"/>
          </a:xfrm>
        </p:grpSpPr>
        <p:pic>
          <p:nvPicPr>
            <p:cNvPr id="6" name="Graphic 5" descr="User">
              <a:extLst>
                <a:ext uri="{FF2B5EF4-FFF2-40B4-BE49-F238E27FC236}">
                  <a16:creationId xmlns:a16="http://schemas.microsoft.com/office/drawing/2014/main" id="{29C03718-C9BD-490B-BC26-7FF83EF9DD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8" name="Graphic 7" descr="Checkmark">
              <a:extLst>
                <a:ext uri="{FF2B5EF4-FFF2-40B4-BE49-F238E27FC236}">
                  <a16:creationId xmlns:a16="http://schemas.microsoft.com/office/drawing/2014/main" id="{7294A0D3-3A8C-49D1-9EEE-1161146019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8332" y="3215461"/>
              <a:ext cx="352927" cy="352927"/>
            </a:xfrm>
            <a:prstGeom prst="rect">
              <a:avLst/>
            </a:prstGeom>
          </p:spPr>
        </p:pic>
      </p:grpSp>
    </p:spTree>
    <p:extLst>
      <p:ext uri="{BB962C8B-B14F-4D97-AF65-F5344CB8AC3E}">
        <p14:creationId xmlns:p14="http://schemas.microsoft.com/office/powerpoint/2010/main" val="115584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E-8A43-4004-B8B1-15FAFACBABA4}"/>
              </a:ext>
            </a:extLst>
          </p:cNvPr>
          <p:cNvSpPr>
            <a:spLocks noGrp="1"/>
          </p:cNvSpPr>
          <p:nvPr>
            <p:ph type="title"/>
          </p:nvPr>
        </p:nvSpPr>
        <p:spPr>
          <a:xfrm>
            <a:off x="838200" y="658813"/>
            <a:ext cx="10515600" cy="1325563"/>
          </a:xfrm>
        </p:spPr>
        <p:txBody>
          <a:bodyPr/>
          <a:lstStyle/>
          <a:p>
            <a:r>
              <a:rPr lang="fi-FI" dirty="0"/>
              <a:t>	</a:t>
            </a:r>
            <a:r>
              <a:rPr lang="fi-FI" dirty="0" err="1"/>
              <a:t>Inform</a:t>
            </a:r>
            <a:r>
              <a:rPr lang="fi-FI" dirty="0"/>
              <a:t> </a:t>
            </a:r>
            <a:r>
              <a:rPr lang="fi-FI" dirty="0" err="1"/>
              <a:t>yourself</a:t>
            </a:r>
            <a:r>
              <a:rPr lang="fi-FI" dirty="0"/>
              <a:t> &amp; </a:t>
            </a:r>
            <a:r>
              <a:rPr lang="fi-FI" dirty="0" err="1"/>
              <a:t>develop</a:t>
            </a:r>
            <a:r>
              <a:rPr lang="fi-FI" dirty="0"/>
              <a:t> </a:t>
            </a:r>
            <a:r>
              <a:rPr lang="fi-FI" dirty="0" err="1"/>
              <a:t>your</a:t>
            </a:r>
            <a:r>
              <a:rPr lang="fi-FI" dirty="0"/>
              <a:t> </a:t>
            </a:r>
            <a:r>
              <a:rPr lang="fi-FI" dirty="0" err="1"/>
              <a:t>research</a:t>
            </a:r>
            <a:r>
              <a:rPr lang="fi-FI" dirty="0"/>
              <a:t> idea</a:t>
            </a:r>
          </a:p>
        </p:txBody>
      </p:sp>
      <p:sp>
        <p:nvSpPr>
          <p:cNvPr id="3" name="Slide Number Placeholder 2">
            <a:extLst>
              <a:ext uri="{FF2B5EF4-FFF2-40B4-BE49-F238E27FC236}">
                <a16:creationId xmlns:a16="http://schemas.microsoft.com/office/drawing/2014/main" id="{16CDDE31-B6FA-4E67-83B2-34B9854C47E4}"/>
              </a:ext>
            </a:extLst>
          </p:cNvPr>
          <p:cNvSpPr>
            <a:spLocks noGrp="1"/>
          </p:cNvSpPr>
          <p:nvPr>
            <p:ph type="sldNum" sz="quarter" idx="12"/>
          </p:nvPr>
        </p:nvSpPr>
        <p:spPr/>
        <p:txBody>
          <a:bodyPr/>
          <a:lstStyle/>
          <a:p>
            <a:fld id="{BD0FC2DE-7CD0-4233-B474-CB5E6BF72070}" type="slidenum">
              <a:rPr lang="fi-FI" smtClean="0"/>
              <a:t>4</a:t>
            </a:fld>
            <a:endParaRPr lang="fi-FI"/>
          </a:p>
        </p:txBody>
      </p:sp>
      <p:sp>
        <p:nvSpPr>
          <p:cNvPr id="4" name="Content Placeholder 1">
            <a:extLst>
              <a:ext uri="{FF2B5EF4-FFF2-40B4-BE49-F238E27FC236}">
                <a16:creationId xmlns:a16="http://schemas.microsoft.com/office/drawing/2014/main" id="{4B34ED7C-5878-4328-8140-007A7C9C5B33}"/>
              </a:ext>
            </a:extLst>
          </p:cNvPr>
          <p:cNvSpPr txBox="1">
            <a:spLocks/>
          </p:cNvSpPr>
          <p:nvPr/>
        </p:nvSpPr>
        <p:spPr>
          <a:xfrm>
            <a:off x="838200" y="2272144"/>
            <a:ext cx="10515600" cy="3927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err="1"/>
              <a:t>Information</a:t>
            </a:r>
            <a:r>
              <a:rPr lang="fi-FI" dirty="0"/>
              <a:t> </a:t>
            </a:r>
            <a:r>
              <a:rPr lang="fi-FI" dirty="0" err="1"/>
              <a:t>sources</a:t>
            </a:r>
            <a:r>
              <a:rPr lang="fi-FI" dirty="0"/>
              <a:t> for </a:t>
            </a:r>
            <a:r>
              <a:rPr lang="fi-FI" dirty="0" err="1"/>
              <a:t>applicants</a:t>
            </a:r>
            <a:r>
              <a:rPr lang="fi-FI" dirty="0"/>
              <a:t>:</a:t>
            </a:r>
          </a:p>
          <a:p>
            <a:pPr lvl="1"/>
            <a:r>
              <a:rPr lang="fi-FI" dirty="0">
                <a:hlinkClick r:id="rId3"/>
              </a:rPr>
              <a:t>www.syslife.fi</a:t>
            </a:r>
            <a:endParaRPr lang="fi-FI" dirty="0"/>
          </a:p>
          <a:p>
            <a:pPr lvl="1"/>
            <a:r>
              <a:rPr lang="fi-FI" b="1" dirty="0"/>
              <a:t>Guide for </a:t>
            </a:r>
            <a:r>
              <a:rPr lang="fi-FI" b="1" dirty="0" err="1"/>
              <a:t>applicants</a:t>
            </a:r>
            <a:r>
              <a:rPr lang="fi-FI" b="1" dirty="0"/>
              <a:t> </a:t>
            </a:r>
            <a:r>
              <a:rPr lang="fi-FI" dirty="0" err="1"/>
              <a:t>available</a:t>
            </a:r>
            <a:r>
              <a:rPr lang="fi-FI" dirty="0"/>
              <a:t> at </a:t>
            </a:r>
            <a:r>
              <a:rPr lang="fi-FI" dirty="0">
                <a:hlinkClick r:id="rId4"/>
              </a:rPr>
              <a:t>www.syslife.fi/application</a:t>
            </a:r>
            <a:r>
              <a:rPr lang="fi-FI" dirty="0"/>
              <a:t> </a:t>
            </a:r>
          </a:p>
          <a:p>
            <a:r>
              <a:rPr lang="en-US" dirty="0"/>
              <a:t>Identify at least one suitable host group for your research topic</a:t>
            </a:r>
          </a:p>
          <a:p>
            <a:pPr lvl="1"/>
            <a:r>
              <a:rPr lang="en-US" dirty="0"/>
              <a:t>For this, visit </a:t>
            </a:r>
            <a:r>
              <a:rPr lang="en-US" dirty="0">
                <a:hlinkClick r:id="rId5"/>
              </a:rPr>
              <a:t>www.syslife.fi/research</a:t>
            </a:r>
            <a:r>
              <a:rPr lang="en-US" dirty="0"/>
              <a:t> </a:t>
            </a:r>
            <a:r>
              <a:rPr lang="fi-FI" dirty="0"/>
              <a:t> </a:t>
            </a:r>
          </a:p>
        </p:txBody>
      </p:sp>
      <p:grpSp>
        <p:nvGrpSpPr>
          <p:cNvPr id="10" name="Group 9">
            <a:extLst>
              <a:ext uri="{FF2B5EF4-FFF2-40B4-BE49-F238E27FC236}">
                <a16:creationId xmlns:a16="http://schemas.microsoft.com/office/drawing/2014/main" id="{FDC2A297-24E8-4188-A78E-F0B3418D0541}"/>
              </a:ext>
            </a:extLst>
          </p:cNvPr>
          <p:cNvGrpSpPr/>
          <p:nvPr/>
        </p:nvGrpSpPr>
        <p:grpSpPr>
          <a:xfrm>
            <a:off x="838200" y="981742"/>
            <a:ext cx="801267" cy="679703"/>
            <a:chOff x="4968607" y="1777058"/>
            <a:chExt cx="801267" cy="679703"/>
          </a:xfrm>
        </p:grpSpPr>
        <p:sp>
          <p:nvSpPr>
            <p:cNvPr id="7" name="Rectangle: Rounded Corners 6">
              <a:extLst>
                <a:ext uri="{FF2B5EF4-FFF2-40B4-BE49-F238E27FC236}">
                  <a16:creationId xmlns:a16="http://schemas.microsoft.com/office/drawing/2014/main" id="{0869F786-9FDE-45DD-B5B1-A7E443F37241}"/>
                </a:ext>
              </a:extLst>
            </p:cNvPr>
            <p:cNvSpPr/>
            <p:nvPr/>
          </p:nvSpPr>
          <p:spPr>
            <a:xfrm>
              <a:off x="4968607" y="1850834"/>
              <a:ext cx="594911" cy="605927"/>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F38BFA33-C48E-4F66-9CB9-85E78FF2C24A}"/>
                </a:ext>
              </a:extLst>
            </p:cNvPr>
            <p:cNvSpPr/>
            <p:nvPr/>
          </p:nvSpPr>
          <p:spPr>
            <a:xfrm rot="18991580">
              <a:off x="5303085" y="1853755"/>
              <a:ext cx="433451" cy="32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Graphic 7" descr="Pencil">
              <a:extLst>
                <a:ext uri="{FF2B5EF4-FFF2-40B4-BE49-F238E27FC236}">
                  <a16:creationId xmlns:a16="http://schemas.microsoft.com/office/drawing/2014/main" id="{C7A065A1-F2E8-4822-8A43-B52614A1D4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3946" y="1777058"/>
              <a:ext cx="605928" cy="605928"/>
            </a:xfrm>
            <a:prstGeom prst="rect">
              <a:avLst/>
            </a:prstGeom>
          </p:spPr>
        </p:pic>
      </p:grpSp>
    </p:spTree>
    <p:extLst>
      <p:ext uri="{BB962C8B-B14F-4D97-AF65-F5344CB8AC3E}">
        <p14:creationId xmlns:p14="http://schemas.microsoft.com/office/powerpoint/2010/main" val="37881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E-8A43-4004-B8B1-15FAFACBABA4}"/>
              </a:ext>
            </a:extLst>
          </p:cNvPr>
          <p:cNvSpPr>
            <a:spLocks noGrp="1"/>
          </p:cNvSpPr>
          <p:nvPr>
            <p:ph type="title"/>
          </p:nvPr>
        </p:nvSpPr>
        <p:spPr>
          <a:xfrm>
            <a:off x="838200" y="922972"/>
            <a:ext cx="10515600" cy="1325563"/>
          </a:xfrm>
        </p:spPr>
        <p:txBody>
          <a:bodyPr/>
          <a:lstStyle/>
          <a:p>
            <a:r>
              <a:rPr lang="fi-FI" dirty="0"/>
              <a:t>	</a:t>
            </a:r>
            <a:r>
              <a:rPr lang="fi-FI" dirty="0" err="1"/>
              <a:t>Contact</a:t>
            </a:r>
            <a:r>
              <a:rPr lang="fi-FI" dirty="0"/>
              <a:t> </a:t>
            </a:r>
            <a:r>
              <a:rPr lang="fi-FI" dirty="0" err="1"/>
              <a:t>potential</a:t>
            </a:r>
            <a:r>
              <a:rPr lang="fi-FI" dirty="0"/>
              <a:t> </a:t>
            </a:r>
            <a:r>
              <a:rPr lang="fi-FI" dirty="0" err="1"/>
              <a:t>host</a:t>
            </a:r>
            <a:r>
              <a:rPr lang="fi-FI" dirty="0"/>
              <a:t> </a:t>
            </a:r>
            <a:r>
              <a:rPr lang="fi-FI" dirty="0" err="1"/>
              <a:t>unit</a:t>
            </a:r>
            <a:r>
              <a:rPr lang="fi-FI" dirty="0"/>
              <a:t> &amp; </a:t>
            </a:r>
            <a:br>
              <a:rPr lang="fi-FI" dirty="0"/>
            </a:br>
            <a:r>
              <a:rPr lang="fi-FI" dirty="0"/>
              <a:t>	</a:t>
            </a:r>
            <a:r>
              <a:rPr lang="fi-FI" dirty="0" err="1"/>
              <a:t>get</a:t>
            </a:r>
            <a:r>
              <a:rPr lang="fi-FI" dirty="0"/>
              <a:t> a </a:t>
            </a:r>
            <a:r>
              <a:rPr lang="fi-FI" dirty="0" err="1"/>
              <a:t>letter</a:t>
            </a:r>
            <a:r>
              <a:rPr lang="fi-FI" dirty="0"/>
              <a:t> of </a:t>
            </a:r>
            <a:r>
              <a:rPr lang="fi-FI" dirty="0" err="1"/>
              <a:t>support</a:t>
            </a:r>
            <a:endParaRPr lang="fi-FI" dirty="0"/>
          </a:p>
        </p:txBody>
      </p:sp>
      <p:sp>
        <p:nvSpPr>
          <p:cNvPr id="3" name="Slide Number Placeholder 2">
            <a:extLst>
              <a:ext uri="{FF2B5EF4-FFF2-40B4-BE49-F238E27FC236}">
                <a16:creationId xmlns:a16="http://schemas.microsoft.com/office/drawing/2014/main" id="{16CDDE31-B6FA-4E67-83B2-34B9854C47E4}"/>
              </a:ext>
            </a:extLst>
          </p:cNvPr>
          <p:cNvSpPr>
            <a:spLocks noGrp="1"/>
          </p:cNvSpPr>
          <p:nvPr>
            <p:ph type="sldNum" sz="quarter" idx="12"/>
          </p:nvPr>
        </p:nvSpPr>
        <p:spPr/>
        <p:txBody>
          <a:bodyPr/>
          <a:lstStyle/>
          <a:p>
            <a:fld id="{BD0FC2DE-7CD0-4233-B474-CB5E6BF72070}" type="slidenum">
              <a:rPr lang="fi-FI" smtClean="0"/>
              <a:t>5</a:t>
            </a:fld>
            <a:endParaRPr lang="fi-FI"/>
          </a:p>
        </p:txBody>
      </p:sp>
      <p:sp>
        <p:nvSpPr>
          <p:cNvPr id="4" name="Content Placeholder 1">
            <a:extLst>
              <a:ext uri="{FF2B5EF4-FFF2-40B4-BE49-F238E27FC236}">
                <a16:creationId xmlns:a16="http://schemas.microsoft.com/office/drawing/2014/main" id="{4B34ED7C-5878-4328-8140-007A7C9C5B33}"/>
              </a:ext>
            </a:extLst>
          </p:cNvPr>
          <p:cNvSpPr txBox="1">
            <a:spLocks/>
          </p:cNvSpPr>
          <p:nvPr/>
        </p:nvSpPr>
        <p:spPr>
          <a:xfrm>
            <a:off x="838200" y="2473804"/>
            <a:ext cx="10515600" cy="3611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err="1"/>
              <a:t>Listing</a:t>
            </a:r>
            <a:r>
              <a:rPr lang="fi-FI" dirty="0"/>
              <a:t> of </a:t>
            </a:r>
            <a:r>
              <a:rPr lang="fi-FI" dirty="0" err="1"/>
              <a:t>potential</a:t>
            </a:r>
            <a:r>
              <a:rPr lang="fi-FI" dirty="0"/>
              <a:t> </a:t>
            </a:r>
            <a:r>
              <a:rPr lang="fi-FI" dirty="0" err="1"/>
              <a:t>host</a:t>
            </a:r>
            <a:r>
              <a:rPr lang="fi-FI" dirty="0"/>
              <a:t> </a:t>
            </a:r>
            <a:r>
              <a:rPr lang="fi-FI" dirty="0" err="1"/>
              <a:t>units</a:t>
            </a:r>
            <a:r>
              <a:rPr lang="fi-FI" dirty="0"/>
              <a:t> at </a:t>
            </a:r>
            <a:r>
              <a:rPr lang="fi-FI" dirty="0">
                <a:hlinkClick r:id="rId3"/>
              </a:rPr>
              <a:t>www.syslife.fi/research</a:t>
            </a:r>
            <a:endParaRPr lang="fi-FI" dirty="0"/>
          </a:p>
          <a:p>
            <a:pPr lvl="1"/>
            <a:r>
              <a:rPr lang="fi-FI" dirty="0" err="1"/>
              <a:t>Send</a:t>
            </a:r>
            <a:r>
              <a:rPr lang="fi-FI" dirty="0"/>
              <a:t> </a:t>
            </a:r>
            <a:r>
              <a:rPr lang="fi-FI" dirty="0" err="1"/>
              <a:t>email</a:t>
            </a:r>
            <a:r>
              <a:rPr lang="fi-FI" dirty="0"/>
              <a:t>, </a:t>
            </a:r>
            <a:r>
              <a:rPr lang="fi-FI" dirty="0" err="1"/>
              <a:t>discuss</a:t>
            </a:r>
            <a:r>
              <a:rPr lang="fi-FI" dirty="0"/>
              <a:t> </a:t>
            </a:r>
            <a:r>
              <a:rPr lang="fi-FI" dirty="0" err="1"/>
              <a:t>your</a:t>
            </a:r>
            <a:r>
              <a:rPr lang="fi-FI" dirty="0"/>
              <a:t> </a:t>
            </a:r>
            <a:r>
              <a:rPr lang="fi-FI" dirty="0" err="1"/>
              <a:t>research</a:t>
            </a:r>
            <a:r>
              <a:rPr lang="fi-FI" dirty="0"/>
              <a:t> idea, </a:t>
            </a:r>
            <a:r>
              <a:rPr lang="fi-FI" dirty="0" err="1"/>
              <a:t>request</a:t>
            </a:r>
            <a:r>
              <a:rPr lang="fi-FI" dirty="0"/>
              <a:t> a </a:t>
            </a:r>
            <a:r>
              <a:rPr lang="fi-FI" dirty="0" err="1"/>
              <a:t>letter</a:t>
            </a:r>
            <a:r>
              <a:rPr lang="fi-FI" dirty="0"/>
              <a:t> of </a:t>
            </a:r>
            <a:r>
              <a:rPr lang="fi-FI" dirty="0" err="1"/>
              <a:t>support</a:t>
            </a:r>
            <a:endParaRPr lang="fi-FI" dirty="0"/>
          </a:p>
          <a:p>
            <a:pPr lvl="1"/>
            <a:r>
              <a:rPr lang="fi-FI" dirty="0" err="1"/>
              <a:t>Use</a:t>
            </a:r>
            <a:r>
              <a:rPr lang="fi-FI" dirty="0"/>
              <a:t> </a:t>
            </a:r>
            <a:r>
              <a:rPr lang="fi-FI" dirty="0" err="1"/>
              <a:t>template</a:t>
            </a:r>
            <a:r>
              <a:rPr lang="fi-FI" dirty="0"/>
              <a:t> </a:t>
            </a:r>
            <a:r>
              <a:rPr lang="fi-FI" dirty="0" err="1"/>
              <a:t>from</a:t>
            </a:r>
            <a:r>
              <a:rPr lang="fi-FI" dirty="0"/>
              <a:t> </a:t>
            </a:r>
            <a:r>
              <a:rPr lang="fi-FI" dirty="0">
                <a:hlinkClick r:id="rId4"/>
              </a:rPr>
              <a:t>www.syslife.fi/application</a:t>
            </a:r>
            <a:endParaRPr lang="fi-FI" dirty="0"/>
          </a:p>
          <a:p>
            <a:pPr lvl="1"/>
            <a:r>
              <a:rPr lang="fi-FI" dirty="0"/>
              <a:t>Copy </a:t>
            </a:r>
            <a:r>
              <a:rPr lang="fi-FI" dirty="0">
                <a:hlinkClick r:id="rId5"/>
              </a:rPr>
              <a:t>syslife@utu.fi</a:t>
            </a:r>
            <a:r>
              <a:rPr lang="fi-FI" dirty="0"/>
              <a:t> to </a:t>
            </a:r>
            <a:r>
              <a:rPr lang="fi-FI" dirty="0" err="1"/>
              <a:t>your</a:t>
            </a:r>
            <a:r>
              <a:rPr lang="fi-FI" dirty="0"/>
              <a:t> </a:t>
            </a:r>
            <a:r>
              <a:rPr lang="fi-FI" dirty="0" err="1"/>
              <a:t>emails</a:t>
            </a:r>
            <a:r>
              <a:rPr lang="fi-FI" dirty="0"/>
              <a:t> to </a:t>
            </a:r>
            <a:r>
              <a:rPr lang="fi-FI" dirty="0" err="1"/>
              <a:t>potential</a:t>
            </a:r>
            <a:r>
              <a:rPr lang="fi-FI" dirty="0"/>
              <a:t> </a:t>
            </a:r>
            <a:r>
              <a:rPr lang="fi-FI" dirty="0" err="1"/>
              <a:t>host</a:t>
            </a:r>
            <a:r>
              <a:rPr lang="fi-FI" dirty="0"/>
              <a:t> </a:t>
            </a:r>
            <a:r>
              <a:rPr lang="fi-FI" dirty="0" err="1"/>
              <a:t>units</a:t>
            </a:r>
            <a:endParaRPr lang="fi-FI" dirty="0"/>
          </a:p>
          <a:p>
            <a:r>
              <a:rPr lang="en-US" dirty="0"/>
              <a:t>The received letter of support is converted into pdf format and attached to the application in the online application system </a:t>
            </a:r>
            <a:endParaRPr lang="fi-FI" dirty="0"/>
          </a:p>
        </p:txBody>
      </p:sp>
      <p:grpSp>
        <p:nvGrpSpPr>
          <p:cNvPr id="10" name="Group 9">
            <a:extLst>
              <a:ext uri="{FF2B5EF4-FFF2-40B4-BE49-F238E27FC236}">
                <a16:creationId xmlns:a16="http://schemas.microsoft.com/office/drawing/2014/main" id="{B7FA9A0E-E4CC-426C-93C3-EF9CBCF4D11D}"/>
              </a:ext>
            </a:extLst>
          </p:cNvPr>
          <p:cNvGrpSpPr/>
          <p:nvPr/>
        </p:nvGrpSpPr>
        <p:grpSpPr>
          <a:xfrm>
            <a:off x="838200" y="1057434"/>
            <a:ext cx="650605" cy="528320"/>
            <a:chOff x="5415280" y="3251200"/>
            <a:chExt cx="650605" cy="528320"/>
          </a:xfrm>
        </p:grpSpPr>
        <p:sp>
          <p:nvSpPr>
            <p:cNvPr id="9" name="Speech Bubble: Oval 8">
              <a:extLst>
                <a:ext uri="{FF2B5EF4-FFF2-40B4-BE49-F238E27FC236}">
                  <a16:creationId xmlns:a16="http://schemas.microsoft.com/office/drawing/2014/main" id="{E3FF3B5E-B316-41AC-A739-EAB3674BB234}"/>
                </a:ext>
              </a:extLst>
            </p:cNvPr>
            <p:cNvSpPr/>
            <p:nvPr/>
          </p:nvSpPr>
          <p:spPr>
            <a:xfrm flipH="1">
              <a:off x="5567680" y="3403600"/>
              <a:ext cx="498205" cy="375920"/>
            </a:xfrm>
            <a:prstGeom prst="wedgeEllipseCallout">
              <a:avLst>
                <a:gd name="adj1" fmla="val -49939"/>
                <a:gd name="adj2" fmla="val 58065"/>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peech Bubble: Oval 6">
              <a:extLst>
                <a:ext uri="{FF2B5EF4-FFF2-40B4-BE49-F238E27FC236}">
                  <a16:creationId xmlns:a16="http://schemas.microsoft.com/office/drawing/2014/main" id="{5E6C459B-7AFA-4EA5-B95D-3C915D29EB6F}"/>
                </a:ext>
              </a:extLst>
            </p:cNvPr>
            <p:cNvSpPr/>
            <p:nvPr/>
          </p:nvSpPr>
          <p:spPr>
            <a:xfrm>
              <a:off x="5415280" y="3251200"/>
              <a:ext cx="498205" cy="375920"/>
            </a:xfrm>
            <a:prstGeom prst="wedgeEllipseCallout">
              <a:avLst>
                <a:gd name="adj1" fmla="val -49939"/>
                <a:gd name="adj2" fmla="val 58065"/>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68575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E-8A43-4004-B8B1-15FAFACBABA4}"/>
              </a:ext>
            </a:extLst>
          </p:cNvPr>
          <p:cNvSpPr>
            <a:spLocks noGrp="1"/>
          </p:cNvSpPr>
          <p:nvPr>
            <p:ph type="title"/>
          </p:nvPr>
        </p:nvSpPr>
        <p:spPr>
          <a:xfrm>
            <a:off x="838200" y="658813"/>
            <a:ext cx="10515600" cy="1325563"/>
          </a:xfrm>
        </p:spPr>
        <p:txBody>
          <a:bodyPr/>
          <a:lstStyle/>
          <a:p>
            <a:r>
              <a:rPr lang="fi-FI" dirty="0"/>
              <a:t>	</a:t>
            </a:r>
            <a:r>
              <a:rPr lang="fi-FI" dirty="0" err="1"/>
              <a:t>Prepare</a:t>
            </a:r>
            <a:r>
              <a:rPr lang="fi-FI" dirty="0"/>
              <a:t> </a:t>
            </a:r>
            <a:r>
              <a:rPr lang="fi-FI" dirty="0" err="1"/>
              <a:t>the</a:t>
            </a:r>
            <a:r>
              <a:rPr lang="fi-FI" dirty="0"/>
              <a:t> </a:t>
            </a:r>
            <a:r>
              <a:rPr lang="fi-FI" dirty="0" err="1"/>
              <a:t>attachments</a:t>
            </a:r>
            <a:r>
              <a:rPr lang="fi-FI" dirty="0"/>
              <a:t> to </a:t>
            </a:r>
            <a:r>
              <a:rPr lang="fi-FI" dirty="0" err="1"/>
              <a:t>your</a:t>
            </a:r>
            <a:r>
              <a:rPr lang="fi-FI" dirty="0"/>
              <a:t> </a:t>
            </a:r>
            <a:r>
              <a:rPr lang="fi-FI" dirty="0" err="1"/>
              <a:t>application</a:t>
            </a:r>
            <a:endParaRPr lang="fi-FI" dirty="0"/>
          </a:p>
        </p:txBody>
      </p:sp>
      <p:sp>
        <p:nvSpPr>
          <p:cNvPr id="3" name="Slide Number Placeholder 2">
            <a:extLst>
              <a:ext uri="{FF2B5EF4-FFF2-40B4-BE49-F238E27FC236}">
                <a16:creationId xmlns:a16="http://schemas.microsoft.com/office/drawing/2014/main" id="{16CDDE31-B6FA-4E67-83B2-34B9854C47E4}"/>
              </a:ext>
            </a:extLst>
          </p:cNvPr>
          <p:cNvSpPr>
            <a:spLocks noGrp="1"/>
          </p:cNvSpPr>
          <p:nvPr>
            <p:ph type="sldNum" sz="quarter" idx="12"/>
          </p:nvPr>
        </p:nvSpPr>
        <p:spPr/>
        <p:txBody>
          <a:bodyPr/>
          <a:lstStyle/>
          <a:p>
            <a:fld id="{BD0FC2DE-7CD0-4233-B474-CB5E6BF72070}" type="slidenum">
              <a:rPr lang="fi-FI" smtClean="0"/>
              <a:t>6</a:t>
            </a:fld>
            <a:endParaRPr lang="fi-FI"/>
          </a:p>
        </p:txBody>
      </p:sp>
      <p:sp>
        <p:nvSpPr>
          <p:cNvPr id="4" name="Content Placeholder 1">
            <a:extLst>
              <a:ext uri="{FF2B5EF4-FFF2-40B4-BE49-F238E27FC236}">
                <a16:creationId xmlns:a16="http://schemas.microsoft.com/office/drawing/2014/main" id="{4B34ED7C-5878-4328-8140-007A7C9C5B33}"/>
              </a:ext>
            </a:extLst>
          </p:cNvPr>
          <p:cNvSpPr txBox="1">
            <a:spLocks/>
          </p:cNvSpPr>
          <p:nvPr/>
        </p:nvSpPr>
        <p:spPr>
          <a:xfrm>
            <a:off x="838200" y="1978293"/>
            <a:ext cx="10515600" cy="3927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err="1"/>
              <a:t>List</a:t>
            </a:r>
            <a:r>
              <a:rPr lang="fi-FI" dirty="0"/>
              <a:t> of </a:t>
            </a:r>
            <a:r>
              <a:rPr lang="fi-FI" dirty="0" err="1"/>
              <a:t>required</a:t>
            </a:r>
            <a:r>
              <a:rPr lang="fi-FI" dirty="0"/>
              <a:t> </a:t>
            </a:r>
            <a:r>
              <a:rPr lang="fi-FI" dirty="0" err="1"/>
              <a:t>documents</a:t>
            </a:r>
            <a:r>
              <a:rPr lang="fi-FI" dirty="0"/>
              <a:t> and </a:t>
            </a:r>
            <a:r>
              <a:rPr lang="fi-FI" b="1" dirty="0" err="1"/>
              <a:t>detailed</a:t>
            </a:r>
            <a:r>
              <a:rPr lang="fi-FI" b="1" dirty="0"/>
              <a:t> </a:t>
            </a:r>
            <a:r>
              <a:rPr lang="fi-FI" b="1" dirty="0" err="1"/>
              <a:t>instructions</a:t>
            </a:r>
            <a:r>
              <a:rPr lang="fi-FI" b="1" dirty="0"/>
              <a:t> </a:t>
            </a:r>
            <a:r>
              <a:rPr lang="fi-FI" dirty="0" err="1"/>
              <a:t>are</a:t>
            </a:r>
            <a:r>
              <a:rPr lang="fi-FI" dirty="0"/>
              <a:t> in Guide for </a:t>
            </a:r>
            <a:r>
              <a:rPr lang="fi-FI" dirty="0" err="1"/>
              <a:t>applicants</a:t>
            </a:r>
            <a:r>
              <a:rPr lang="fi-FI" dirty="0"/>
              <a:t>. </a:t>
            </a:r>
            <a:r>
              <a:rPr lang="fi-FI" i="1" dirty="0"/>
              <a:t>Read it </a:t>
            </a:r>
            <a:r>
              <a:rPr lang="fi-FI" i="1" dirty="0" err="1"/>
              <a:t>carefully</a:t>
            </a:r>
            <a:r>
              <a:rPr lang="fi-FI" i="1" dirty="0"/>
              <a:t>!</a:t>
            </a:r>
          </a:p>
          <a:p>
            <a:pPr marL="914400" lvl="1" indent="-457200">
              <a:buFont typeface="+mj-lt"/>
              <a:buAutoNum type="arabicPeriod"/>
            </a:pPr>
            <a:r>
              <a:rPr lang="fi-FI" sz="2000" dirty="0"/>
              <a:t>CV</a:t>
            </a:r>
          </a:p>
          <a:p>
            <a:pPr marL="914400" lvl="1" indent="-457200">
              <a:buFont typeface="+mj-lt"/>
              <a:buAutoNum type="arabicPeriod"/>
            </a:pPr>
            <a:r>
              <a:rPr lang="fi-FI" sz="2000" dirty="0" err="1"/>
              <a:t>Research</a:t>
            </a:r>
            <a:r>
              <a:rPr lang="fi-FI" sz="2000" dirty="0"/>
              <a:t> </a:t>
            </a:r>
            <a:r>
              <a:rPr lang="fi-FI" sz="2000" dirty="0" err="1"/>
              <a:t>plan</a:t>
            </a:r>
            <a:r>
              <a:rPr lang="fi-FI" sz="2000" dirty="0"/>
              <a:t> </a:t>
            </a:r>
            <a:r>
              <a:rPr lang="fi-FI" sz="2000" dirty="0" err="1"/>
              <a:t>abstract</a:t>
            </a:r>
            <a:r>
              <a:rPr lang="fi-FI" sz="2000" dirty="0"/>
              <a:t> (</a:t>
            </a:r>
            <a:r>
              <a:rPr lang="en-US" sz="2000" dirty="0"/>
              <a:t>called Motivation Letter in the application system)</a:t>
            </a:r>
            <a:endParaRPr lang="fi-FI" sz="2000" dirty="0"/>
          </a:p>
          <a:p>
            <a:pPr marL="914400" lvl="1" indent="-457200">
              <a:buFont typeface="+mj-lt"/>
              <a:buAutoNum type="arabicPeriod"/>
            </a:pPr>
            <a:r>
              <a:rPr lang="fi-FI" sz="2000" dirty="0" err="1"/>
              <a:t>List</a:t>
            </a:r>
            <a:r>
              <a:rPr lang="fi-FI" sz="2000" dirty="0"/>
              <a:t> of </a:t>
            </a:r>
            <a:r>
              <a:rPr lang="fi-FI" sz="2000" dirty="0" err="1"/>
              <a:t>publications</a:t>
            </a:r>
            <a:endParaRPr lang="fi-FI" sz="2000" dirty="0"/>
          </a:p>
          <a:p>
            <a:pPr marL="914400" lvl="1" indent="-457200">
              <a:buFont typeface="+mj-lt"/>
              <a:buAutoNum type="arabicPeriod"/>
            </a:pPr>
            <a:r>
              <a:rPr lang="fi-FI" sz="2000" dirty="0" err="1"/>
              <a:t>Research</a:t>
            </a:r>
            <a:r>
              <a:rPr lang="fi-FI" sz="2000" dirty="0"/>
              <a:t> </a:t>
            </a:r>
            <a:r>
              <a:rPr lang="fi-FI" sz="2000" dirty="0" err="1"/>
              <a:t>plan</a:t>
            </a:r>
            <a:endParaRPr lang="fi-FI" sz="2000" dirty="0"/>
          </a:p>
          <a:p>
            <a:pPr marL="914400" lvl="1" indent="-457200">
              <a:buFont typeface="+mj-lt"/>
              <a:buAutoNum type="arabicPeriod"/>
            </a:pPr>
            <a:r>
              <a:rPr lang="fi-FI" sz="2000" dirty="0"/>
              <a:t>Copy of Doctoral </a:t>
            </a:r>
            <a:r>
              <a:rPr lang="fi-FI" sz="2000" dirty="0" err="1"/>
              <a:t>certificate</a:t>
            </a:r>
            <a:endParaRPr lang="fi-FI" sz="2000" dirty="0"/>
          </a:p>
          <a:p>
            <a:pPr marL="914400" lvl="1" indent="-457200">
              <a:buFont typeface="+mj-lt"/>
              <a:buAutoNum type="arabicPeriod"/>
            </a:pPr>
            <a:r>
              <a:rPr lang="fi-FI" sz="2000" dirty="0" err="1"/>
              <a:t>Letter</a:t>
            </a:r>
            <a:r>
              <a:rPr lang="fi-FI" sz="2000" dirty="0"/>
              <a:t> of Support (</a:t>
            </a:r>
            <a:r>
              <a:rPr lang="fi-FI" sz="2000" dirty="0" err="1"/>
              <a:t>template</a:t>
            </a:r>
            <a:r>
              <a:rPr lang="fi-FI" sz="2000" dirty="0"/>
              <a:t> </a:t>
            </a:r>
            <a:r>
              <a:rPr lang="fi-FI" sz="2000" dirty="0" err="1"/>
              <a:t>provided</a:t>
            </a:r>
            <a:r>
              <a:rPr lang="fi-FI" sz="2000" dirty="0"/>
              <a:t>)</a:t>
            </a:r>
          </a:p>
          <a:p>
            <a:pPr marL="914400" lvl="1" indent="-457200">
              <a:buFont typeface="+mj-lt"/>
              <a:buAutoNum type="arabicPeriod"/>
            </a:pPr>
            <a:r>
              <a:rPr lang="fi-FI" sz="2000" dirty="0" err="1"/>
              <a:t>Ethics</a:t>
            </a:r>
            <a:r>
              <a:rPr lang="fi-FI" sz="2000" dirty="0"/>
              <a:t> </a:t>
            </a:r>
            <a:r>
              <a:rPr lang="fi-FI" sz="2000" dirty="0" err="1"/>
              <a:t>Self-Assessment</a:t>
            </a:r>
            <a:r>
              <a:rPr lang="fi-FI" sz="2000" dirty="0"/>
              <a:t> </a:t>
            </a:r>
            <a:r>
              <a:rPr lang="fi-FI" sz="2000" dirty="0" err="1"/>
              <a:t>form</a:t>
            </a:r>
            <a:r>
              <a:rPr lang="fi-FI" sz="2000" dirty="0"/>
              <a:t> (</a:t>
            </a:r>
            <a:r>
              <a:rPr lang="fi-FI" sz="2000" dirty="0" err="1"/>
              <a:t>template</a:t>
            </a:r>
            <a:r>
              <a:rPr lang="fi-FI" sz="2000" dirty="0"/>
              <a:t> </a:t>
            </a:r>
            <a:r>
              <a:rPr lang="fi-FI" sz="2000" dirty="0" err="1"/>
              <a:t>provided</a:t>
            </a:r>
            <a:r>
              <a:rPr lang="fi-FI" sz="2000" dirty="0"/>
              <a:t>)</a:t>
            </a:r>
          </a:p>
          <a:p>
            <a:pPr marL="914400" lvl="1" indent="-457200">
              <a:buFont typeface="+mj-lt"/>
              <a:buAutoNum type="arabicPeriod"/>
            </a:pPr>
            <a:r>
              <a:rPr lang="fi-FI" sz="2000" dirty="0" err="1"/>
              <a:t>Initial</a:t>
            </a:r>
            <a:r>
              <a:rPr lang="fi-FI" sz="2000" dirty="0"/>
              <a:t> Data Management Plan</a:t>
            </a:r>
          </a:p>
          <a:p>
            <a:r>
              <a:rPr lang="fi-FI" dirty="0" err="1"/>
              <a:t>Use</a:t>
            </a:r>
            <a:r>
              <a:rPr lang="fi-FI" dirty="0"/>
              <a:t> </a:t>
            </a:r>
            <a:r>
              <a:rPr lang="fi-FI" dirty="0" err="1"/>
              <a:t>templates</a:t>
            </a:r>
            <a:r>
              <a:rPr lang="fi-FI" dirty="0"/>
              <a:t> (</a:t>
            </a:r>
            <a:r>
              <a:rPr lang="fi-FI" dirty="0" err="1"/>
              <a:t>Letter</a:t>
            </a:r>
            <a:r>
              <a:rPr lang="fi-FI" dirty="0"/>
              <a:t> of Support, </a:t>
            </a:r>
            <a:r>
              <a:rPr lang="fi-FI" dirty="0" err="1"/>
              <a:t>Ethics</a:t>
            </a:r>
            <a:r>
              <a:rPr lang="fi-FI" dirty="0"/>
              <a:t> </a:t>
            </a:r>
            <a:r>
              <a:rPr lang="fi-FI" dirty="0" err="1"/>
              <a:t>Self-Assessment</a:t>
            </a:r>
            <a:r>
              <a:rPr lang="fi-FI" dirty="0"/>
              <a:t>)</a:t>
            </a:r>
          </a:p>
          <a:p>
            <a:r>
              <a:rPr lang="fi-FI" dirty="0" err="1"/>
              <a:t>Ask</a:t>
            </a:r>
            <a:r>
              <a:rPr lang="fi-FI" dirty="0"/>
              <a:t> </a:t>
            </a:r>
            <a:r>
              <a:rPr lang="fi-FI" dirty="0">
                <a:hlinkClick r:id="rId3"/>
              </a:rPr>
              <a:t>syslife@utu.fi</a:t>
            </a:r>
            <a:r>
              <a:rPr lang="fi-FI" dirty="0"/>
              <a:t> </a:t>
            </a:r>
            <a:r>
              <a:rPr lang="fi-FI" dirty="0" err="1"/>
              <a:t>if</a:t>
            </a:r>
            <a:r>
              <a:rPr lang="fi-FI" dirty="0"/>
              <a:t> </a:t>
            </a:r>
            <a:r>
              <a:rPr lang="fi-FI" dirty="0" err="1"/>
              <a:t>there´s</a:t>
            </a:r>
            <a:r>
              <a:rPr lang="fi-FI" dirty="0"/>
              <a:t> </a:t>
            </a:r>
            <a:r>
              <a:rPr lang="fi-FI" dirty="0" err="1"/>
              <a:t>anything</a:t>
            </a:r>
            <a:r>
              <a:rPr lang="fi-FI" dirty="0"/>
              <a:t> </a:t>
            </a:r>
            <a:r>
              <a:rPr lang="fi-FI" dirty="0" err="1"/>
              <a:t>unclear</a:t>
            </a:r>
            <a:r>
              <a:rPr lang="fi-FI" dirty="0"/>
              <a:t> </a:t>
            </a:r>
          </a:p>
        </p:txBody>
      </p:sp>
      <p:grpSp>
        <p:nvGrpSpPr>
          <p:cNvPr id="13" name="Group 12">
            <a:extLst>
              <a:ext uri="{FF2B5EF4-FFF2-40B4-BE49-F238E27FC236}">
                <a16:creationId xmlns:a16="http://schemas.microsoft.com/office/drawing/2014/main" id="{02BEF63E-1AAA-443B-BA74-7F2561D24456}"/>
              </a:ext>
            </a:extLst>
          </p:cNvPr>
          <p:cNvGrpSpPr/>
          <p:nvPr/>
        </p:nvGrpSpPr>
        <p:grpSpPr>
          <a:xfrm>
            <a:off x="971991" y="987334"/>
            <a:ext cx="515230" cy="662438"/>
            <a:chOff x="971991" y="987334"/>
            <a:chExt cx="515230" cy="662438"/>
          </a:xfrm>
        </p:grpSpPr>
        <p:sp>
          <p:nvSpPr>
            <p:cNvPr id="7" name="Graphic 5" descr="Paper">
              <a:extLst>
                <a:ext uri="{FF2B5EF4-FFF2-40B4-BE49-F238E27FC236}">
                  <a16:creationId xmlns:a16="http://schemas.microsoft.com/office/drawing/2014/main" id="{02CFF6C8-2B3F-49D2-86C3-8E0F555DF433}"/>
                </a:ext>
              </a:extLst>
            </p:cNvPr>
            <p:cNvSpPr/>
            <p:nvPr/>
          </p:nvSpPr>
          <p:spPr>
            <a:xfrm>
              <a:off x="971991" y="987334"/>
              <a:ext cx="515230" cy="662438"/>
            </a:xfrm>
            <a:custGeom>
              <a:avLst/>
              <a:gdLst>
                <a:gd name="connsiteX0" fmla="*/ 54309 w 515229"/>
                <a:gd name="connsiteY0" fmla="*/ 610430 h 662438"/>
                <a:gd name="connsiteX1" fmla="*/ 54309 w 515229"/>
                <a:gd name="connsiteY1" fmla="*/ 54309 h 662438"/>
                <a:gd name="connsiteX2" fmla="*/ 283300 w 515229"/>
                <a:gd name="connsiteY2" fmla="*/ 54309 h 662438"/>
                <a:gd name="connsiteX3" fmla="*/ 283300 w 515229"/>
                <a:gd name="connsiteY3" fmla="*/ 226052 h 662438"/>
                <a:gd name="connsiteX4" fmla="*/ 463221 w 515229"/>
                <a:gd name="connsiteY4" fmla="*/ 226052 h 662438"/>
                <a:gd name="connsiteX5" fmla="*/ 463221 w 515229"/>
                <a:gd name="connsiteY5" fmla="*/ 610430 h 662438"/>
                <a:gd name="connsiteX6" fmla="*/ 54309 w 515229"/>
                <a:gd name="connsiteY6" fmla="*/ 610430 h 662438"/>
                <a:gd name="connsiteX7" fmla="*/ 332369 w 515229"/>
                <a:gd name="connsiteY7" fmla="*/ 74754 h 662438"/>
                <a:gd name="connsiteX8" fmla="*/ 434597 w 515229"/>
                <a:gd name="connsiteY8" fmla="*/ 176982 h 662438"/>
                <a:gd name="connsiteX9" fmla="*/ 332369 w 515229"/>
                <a:gd name="connsiteY9" fmla="*/ 176982 h 662438"/>
                <a:gd name="connsiteX10" fmla="*/ 332369 w 515229"/>
                <a:gd name="connsiteY10" fmla="*/ 74754 h 662438"/>
                <a:gd name="connsiteX11" fmla="*/ 332369 w 515229"/>
                <a:gd name="connsiteY11" fmla="*/ 5239 h 662438"/>
                <a:gd name="connsiteX12" fmla="*/ 5239 w 515229"/>
                <a:gd name="connsiteY12" fmla="*/ 5239 h 662438"/>
                <a:gd name="connsiteX13" fmla="*/ 5239 w 515229"/>
                <a:gd name="connsiteY13" fmla="*/ 659499 h 662438"/>
                <a:gd name="connsiteX14" fmla="*/ 512291 w 515229"/>
                <a:gd name="connsiteY14" fmla="*/ 659499 h 662438"/>
                <a:gd name="connsiteX15" fmla="*/ 512291 w 515229"/>
                <a:gd name="connsiteY15" fmla="*/ 185161 h 662438"/>
                <a:gd name="connsiteX16" fmla="*/ 332369 w 515229"/>
                <a:gd name="connsiteY16" fmla="*/ 5239 h 6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5229" h="662438">
                  <a:moveTo>
                    <a:pt x="54309" y="610430"/>
                  </a:moveTo>
                  <a:lnTo>
                    <a:pt x="54309" y="54309"/>
                  </a:lnTo>
                  <a:lnTo>
                    <a:pt x="283300" y="54309"/>
                  </a:lnTo>
                  <a:lnTo>
                    <a:pt x="283300" y="226052"/>
                  </a:lnTo>
                  <a:lnTo>
                    <a:pt x="463221" y="226052"/>
                  </a:lnTo>
                  <a:lnTo>
                    <a:pt x="463221" y="610430"/>
                  </a:lnTo>
                  <a:lnTo>
                    <a:pt x="54309" y="610430"/>
                  </a:lnTo>
                  <a:close/>
                  <a:moveTo>
                    <a:pt x="332369" y="74754"/>
                  </a:moveTo>
                  <a:lnTo>
                    <a:pt x="434597" y="176982"/>
                  </a:lnTo>
                  <a:lnTo>
                    <a:pt x="332369" y="176982"/>
                  </a:lnTo>
                  <a:lnTo>
                    <a:pt x="332369" y="74754"/>
                  </a:lnTo>
                  <a:close/>
                  <a:moveTo>
                    <a:pt x="332369" y="5239"/>
                  </a:moveTo>
                  <a:lnTo>
                    <a:pt x="5239" y="5239"/>
                  </a:lnTo>
                  <a:lnTo>
                    <a:pt x="5239" y="659499"/>
                  </a:lnTo>
                  <a:lnTo>
                    <a:pt x="512291" y="659499"/>
                  </a:lnTo>
                  <a:lnTo>
                    <a:pt x="512291" y="185161"/>
                  </a:lnTo>
                  <a:lnTo>
                    <a:pt x="332369" y="5239"/>
                  </a:lnTo>
                  <a:close/>
                </a:path>
              </a:pathLst>
            </a:custGeom>
            <a:solidFill>
              <a:schemeClr val="accent2"/>
            </a:solidFill>
            <a:ln w="8136" cap="flat">
              <a:noFill/>
              <a:prstDash val="solid"/>
              <a:miter/>
            </a:ln>
          </p:spPr>
          <p:txBody>
            <a:bodyPr rtlCol="0" anchor="ctr"/>
            <a:lstStyle/>
            <a:p>
              <a:endParaRPr lang="fi-FI"/>
            </a:p>
          </p:txBody>
        </p:sp>
        <p:cxnSp>
          <p:nvCxnSpPr>
            <p:cNvPr id="9" name="Straight Connector 8">
              <a:extLst>
                <a:ext uri="{FF2B5EF4-FFF2-40B4-BE49-F238E27FC236}">
                  <a16:creationId xmlns:a16="http://schemas.microsoft.com/office/drawing/2014/main" id="{87F0B92C-50B0-431F-9BB0-43C6C383D2A1}"/>
                </a:ext>
              </a:extLst>
            </p:cNvPr>
            <p:cNvCxnSpPr>
              <a:cxnSpLocks/>
            </p:cNvCxnSpPr>
            <p:nvPr/>
          </p:nvCxnSpPr>
          <p:spPr>
            <a:xfrm>
              <a:off x="1100470" y="1318553"/>
              <a:ext cx="26581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EE78D36-EC42-4C6D-B129-65296A9B14BE}"/>
                </a:ext>
              </a:extLst>
            </p:cNvPr>
            <p:cNvCxnSpPr>
              <a:cxnSpLocks/>
            </p:cNvCxnSpPr>
            <p:nvPr/>
          </p:nvCxnSpPr>
          <p:spPr>
            <a:xfrm>
              <a:off x="1100470" y="1423107"/>
              <a:ext cx="265814" cy="0"/>
            </a:xfrm>
            <a:prstGeom prst="line">
              <a:avLst/>
            </a:prstGeom>
            <a:ln w="571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6908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185E-8A43-4004-B8B1-15FAFACBABA4}"/>
              </a:ext>
            </a:extLst>
          </p:cNvPr>
          <p:cNvSpPr>
            <a:spLocks noGrp="1"/>
          </p:cNvSpPr>
          <p:nvPr>
            <p:ph type="title"/>
          </p:nvPr>
        </p:nvSpPr>
        <p:spPr>
          <a:xfrm>
            <a:off x="838200" y="658813"/>
            <a:ext cx="10515600" cy="1325563"/>
          </a:xfrm>
        </p:spPr>
        <p:txBody>
          <a:bodyPr/>
          <a:lstStyle/>
          <a:p>
            <a:r>
              <a:rPr lang="fi-FI" dirty="0"/>
              <a:t>	</a:t>
            </a:r>
            <a:r>
              <a:rPr lang="fi-FI" dirty="0" err="1"/>
              <a:t>Submit</a:t>
            </a:r>
            <a:r>
              <a:rPr lang="fi-FI" dirty="0"/>
              <a:t> </a:t>
            </a:r>
            <a:r>
              <a:rPr lang="fi-FI" dirty="0" err="1"/>
              <a:t>the</a:t>
            </a:r>
            <a:r>
              <a:rPr lang="fi-FI" dirty="0"/>
              <a:t> </a:t>
            </a:r>
            <a:r>
              <a:rPr lang="fi-FI" dirty="0" err="1"/>
              <a:t>application</a:t>
            </a:r>
            <a:r>
              <a:rPr lang="fi-FI" dirty="0"/>
              <a:t> </a:t>
            </a:r>
          </a:p>
        </p:txBody>
      </p:sp>
      <p:sp>
        <p:nvSpPr>
          <p:cNvPr id="3" name="Slide Number Placeholder 2">
            <a:extLst>
              <a:ext uri="{FF2B5EF4-FFF2-40B4-BE49-F238E27FC236}">
                <a16:creationId xmlns:a16="http://schemas.microsoft.com/office/drawing/2014/main" id="{16CDDE31-B6FA-4E67-83B2-34B9854C47E4}"/>
              </a:ext>
            </a:extLst>
          </p:cNvPr>
          <p:cNvSpPr>
            <a:spLocks noGrp="1"/>
          </p:cNvSpPr>
          <p:nvPr>
            <p:ph type="sldNum" sz="quarter" idx="12"/>
          </p:nvPr>
        </p:nvSpPr>
        <p:spPr/>
        <p:txBody>
          <a:bodyPr/>
          <a:lstStyle/>
          <a:p>
            <a:fld id="{BD0FC2DE-7CD0-4233-B474-CB5E6BF72070}" type="slidenum">
              <a:rPr lang="fi-FI" smtClean="0"/>
              <a:t>7</a:t>
            </a:fld>
            <a:endParaRPr lang="fi-FI"/>
          </a:p>
        </p:txBody>
      </p:sp>
      <p:sp>
        <p:nvSpPr>
          <p:cNvPr id="4" name="Content Placeholder 1">
            <a:extLst>
              <a:ext uri="{FF2B5EF4-FFF2-40B4-BE49-F238E27FC236}">
                <a16:creationId xmlns:a16="http://schemas.microsoft.com/office/drawing/2014/main" id="{4B34ED7C-5878-4328-8140-007A7C9C5B33}"/>
              </a:ext>
            </a:extLst>
          </p:cNvPr>
          <p:cNvSpPr txBox="1">
            <a:spLocks/>
          </p:cNvSpPr>
          <p:nvPr/>
        </p:nvSpPr>
        <p:spPr>
          <a:xfrm>
            <a:off x="838200" y="2272144"/>
            <a:ext cx="10515600" cy="3927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Applications </a:t>
            </a:r>
            <a:r>
              <a:rPr lang="fi-FI" dirty="0" err="1"/>
              <a:t>are</a:t>
            </a:r>
            <a:r>
              <a:rPr lang="fi-FI" dirty="0"/>
              <a:t> </a:t>
            </a:r>
            <a:r>
              <a:rPr lang="fi-FI" dirty="0" err="1"/>
              <a:t>submitted</a:t>
            </a:r>
            <a:r>
              <a:rPr lang="fi-FI" dirty="0"/>
              <a:t> via </a:t>
            </a:r>
            <a:r>
              <a:rPr lang="fi-FI" dirty="0" err="1"/>
              <a:t>University</a:t>
            </a:r>
            <a:r>
              <a:rPr lang="fi-FI" dirty="0"/>
              <a:t> of </a:t>
            </a:r>
            <a:r>
              <a:rPr lang="fi-FI" dirty="0" err="1"/>
              <a:t>Turku´s</a:t>
            </a:r>
            <a:r>
              <a:rPr lang="fi-FI" dirty="0"/>
              <a:t> </a:t>
            </a:r>
            <a:r>
              <a:rPr lang="fi-FI" dirty="0" err="1"/>
              <a:t>electronic</a:t>
            </a:r>
            <a:r>
              <a:rPr lang="fi-FI" dirty="0"/>
              <a:t> </a:t>
            </a:r>
            <a:r>
              <a:rPr lang="fi-FI" dirty="0" err="1">
                <a:hlinkClick r:id="rId3"/>
              </a:rPr>
              <a:t>application</a:t>
            </a:r>
            <a:r>
              <a:rPr lang="fi-FI" dirty="0">
                <a:hlinkClick r:id="rId3"/>
              </a:rPr>
              <a:t> </a:t>
            </a:r>
            <a:r>
              <a:rPr lang="fi-FI" dirty="0" err="1">
                <a:hlinkClick r:id="rId3"/>
              </a:rPr>
              <a:t>form</a:t>
            </a:r>
            <a:r>
              <a:rPr lang="fi-FI" dirty="0">
                <a:hlinkClick r:id="rId3"/>
              </a:rPr>
              <a:t> </a:t>
            </a:r>
            <a:r>
              <a:rPr lang="fi-FI" b="1" dirty="0"/>
              <a:t>only</a:t>
            </a:r>
          </a:p>
          <a:p>
            <a:pPr lvl="1"/>
            <a:r>
              <a:rPr lang="en-US" dirty="0"/>
              <a:t>Questions with a asterisk (*) are mandatory</a:t>
            </a:r>
            <a:endParaRPr lang="fi-FI" dirty="0"/>
          </a:p>
          <a:p>
            <a:r>
              <a:rPr lang="en-US" dirty="0"/>
              <a:t>To avoid any potential technical problems in your application submission, please submit the application well in advance.</a:t>
            </a:r>
          </a:p>
          <a:p>
            <a:pPr lvl="1"/>
            <a:r>
              <a:rPr lang="en-US" dirty="0"/>
              <a:t>You can modify your application after submission until the application period ends. </a:t>
            </a:r>
          </a:p>
          <a:p>
            <a:r>
              <a:rPr lang="en-US" dirty="0"/>
              <a:t>Applications sent after the application deadline or changes made to applications after the application deadline will not be considered.</a:t>
            </a:r>
            <a:endParaRPr lang="fi-FI" dirty="0"/>
          </a:p>
        </p:txBody>
      </p:sp>
      <p:sp>
        <p:nvSpPr>
          <p:cNvPr id="6" name="Rectangle 5">
            <a:extLst>
              <a:ext uri="{FF2B5EF4-FFF2-40B4-BE49-F238E27FC236}">
                <a16:creationId xmlns:a16="http://schemas.microsoft.com/office/drawing/2014/main" id="{3CEB996A-1AB0-457B-A2E8-A864659735A8}"/>
              </a:ext>
            </a:extLst>
          </p:cNvPr>
          <p:cNvSpPr/>
          <p:nvPr/>
        </p:nvSpPr>
        <p:spPr>
          <a:xfrm>
            <a:off x="8023860" y="1049980"/>
            <a:ext cx="3669030" cy="10148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a:extLst>
              <a:ext uri="{FF2B5EF4-FFF2-40B4-BE49-F238E27FC236}">
                <a16:creationId xmlns:a16="http://schemas.microsoft.com/office/drawing/2014/main" id="{A5D7EAD1-2D84-4C8F-B241-7905004A8485}"/>
              </a:ext>
            </a:extLst>
          </p:cNvPr>
          <p:cNvSpPr txBox="1"/>
          <p:nvPr/>
        </p:nvSpPr>
        <p:spPr>
          <a:xfrm>
            <a:off x="7915275" y="1270041"/>
            <a:ext cx="3886200" cy="646331"/>
          </a:xfrm>
          <a:prstGeom prst="rect">
            <a:avLst/>
          </a:prstGeom>
          <a:noFill/>
        </p:spPr>
        <p:txBody>
          <a:bodyPr wrap="square" rtlCol="0">
            <a:spAutoFit/>
          </a:bodyPr>
          <a:lstStyle/>
          <a:p>
            <a:pPr algn="ctr"/>
            <a:r>
              <a:rPr lang="en-US" b="1" cap="all" dirty="0"/>
              <a:t>deadline 3 January 2025</a:t>
            </a:r>
          </a:p>
          <a:p>
            <a:pPr algn="ctr"/>
            <a:r>
              <a:rPr lang="en-US" b="1" cap="all" dirty="0"/>
              <a:t>at 16.00 (UTC +2/Helsinki)</a:t>
            </a:r>
            <a:endParaRPr lang="fi-FI" b="1" cap="all" dirty="0"/>
          </a:p>
        </p:txBody>
      </p:sp>
      <p:grpSp>
        <p:nvGrpSpPr>
          <p:cNvPr id="31" name="Group 30">
            <a:extLst>
              <a:ext uri="{FF2B5EF4-FFF2-40B4-BE49-F238E27FC236}">
                <a16:creationId xmlns:a16="http://schemas.microsoft.com/office/drawing/2014/main" id="{F47D42F4-9D51-43E9-931B-398CADE797B9}"/>
              </a:ext>
            </a:extLst>
          </p:cNvPr>
          <p:cNvGrpSpPr/>
          <p:nvPr/>
        </p:nvGrpSpPr>
        <p:grpSpPr>
          <a:xfrm>
            <a:off x="838200" y="1049980"/>
            <a:ext cx="937638" cy="543227"/>
            <a:chOff x="6008915" y="1763485"/>
            <a:chExt cx="845914" cy="458121"/>
          </a:xfrm>
        </p:grpSpPr>
        <p:sp>
          <p:nvSpPr>
            <p:cNvPr id="10" name="Rectangle: Rounded Corners 9">
              <a:extLst>
                <a:ext uri="{FF2B5EF4-FFF2-40B4-BE49-F238E27FC236}">
                  <a16:creationId xmlns:a16="http://schemas.microsoft.com/office/drawing/2014/main" id="{A7769A76-7210-4A31-9DED-39A7E18B60B1}"/>
                </a:ext>
              </a:extLst>
            </p:cNvPr>
            <p:cNvSpPr/>
            <p:nvPr/>
          </p:nvSpPr>
          <p:spPr>
            <a:xfrm>
              <a:off x="6008916" y="1763485"/>
              <a:ext cx="675219" cy="45812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 name="Straight Connector 17">
              <a:extLst>
                <a:ext uri="{FF2B5EF4-FFF2-40B4-BE49-F238E27FC236}">
                  <a16:creationId xmlns:a16="http://schemas.microsoft.com/office/drawing/2014/main" id="{1D6B3A85-2870-49C2-9386-00C25D42D77E}"/>
                </a:ext>
              </a:extLst>
            </p:cNvPr>
            <p:cNvCxnSpPr>
              <a:cxnSpLocks/>
            </p:cNvCxnSpPr>
            <p:nvPr/>
          </p:nvCxnSpPr>
          <p:spPr>
            <a:xfrm>
              <a:off x="6008915" y="1913007"/>
              <a:ext cx="364082" cy="17748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D39EB7-1E08-413A-8ECA-BC6D13A25190}"/>
                </a:ext>
              </a:extLst>
            </p:cNvPr>
            <p:cNvCxnSpPr>
              <a:cxnSpLocks/>
            </p:cNvCxnSpPr>
            <p:nvPr/>
          </p:nvCxnSpPr>
          <p:spPr>
            <a:xfrm flipV="1">
              <a:off x="6346525" y="1872049"/>
              <a:ext cx="437334" cy="21217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484499D-EFFB-46A8-9CF1-C220EB83BF3C}"/>
                </a:ext>
              </a:extLst>
            </p:cNvPr>
            <p:cNvSpPr/>
            <p:nvPr/>
          </p:nvSpPr>
          <p:spPr>
            <a:xfrm>
              <a:off x="6714213" y="1795643"/>
              <a:ext cx="140616" cy="182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55736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81F8BE-1F78-450F-8668-D3CC700835B6}"/>
              </a:ext>
            </a:extLst>
          </p:cNvPr>
          <p:cNvSpPr>
            <a:spLocks noGrp="1"/>
          </p:cNvSpPr>
          <p:nvPr>
            <p:ph type="title"/>
          </p:nvPr>
        </p:nvSpPr>
        <p:spPr>
          <a:xfrm>
            <a:off x="7146323" y="2495143"/>
            <a:ext cx="4790303" cy="1325563"/>
          </a:xfrm>
        </p:spPr>
        <p:txBody>
          <a:bodyPr>
            <a:normAutofit fontScale="90000"/>
          </a:bodyPr>
          <a:lstStyle/>
          <a:p>
            <a:r>
              <a:rPr lang="fi-FI" dirty="0" err="1"/>
              <a:t>All</a:t>
            </a:r>
            <a:r>
              <a:rPr lang="fi-FI" dirty="0"/>
              <a:t> </a:t>
            </a:r>
            <a:r>
              <a:rPr lang="fi-FI" dirty="0" err="1"/>
              <a:t>the</a:t>
            </a:r>
            <a:r>
              <a:rPr lang="fi-FI" dirty="0"/>
              <a:t> </a:t>
            </a:r>
            <a:r>
              <a:rPr lang="fi-FI" dirty="0" err="1"/>
              <a:t>best</a:t>
            </a:r>
            <a:r>
              <a:rPr lang="fi-FI" dirty="0"/>
              <a:t> for </a:t>
            </a:r>
            <a:r>
              <a:rPr lang="fi-FI" dirty="0" err="1"/>
              <a:t>applying</a:t>
            </a:r>
            <a:r>
              <a:rPr lang="fi-FI" dirty="0"/>
              <a:t>!</a:t>
            </a:r>
            <a:br>
              <a:rPr lang="fi-FI" dirty="0"/>
            </a:br>
            <a:br>
              <a:rPr lang="fi-FI" dirty="0"/>
            </a:br>
            <a:r>
              <a:rPr lang="en-US" sz="3100" dirty="0"/>
              <a:t>We are happy to guide at syslife@utu.fi. </a:t>
            </a:r>
            <a:endParaRPr lang="fi-FI" sz="3100" dirty="0"/>
          </a:p>
        </p:txBody>
      </p:sp>
      <p:sp>
        <p:nvSpPr>
          <p:cNvPr id="4" name="Slide Number Placeholder 3">
            <a:extLst>
              <a:ext uri="{FF2B5EF4-FFF2-40B4-BE49-F238E27FC236}">
                <a16:creationId xmlns:a16="http://schemas.microsoft.com/office/drawing/2014/main" id="{E1E8F723-57A7-4B4D-8B79-3913E0476558}"/>
              </a:ext>
            </a:extLst>
          </p:cNvPr>
          <p:cNvSpPr>
            <a:spLocks noGrp="1"/>
          </p:cNvSpPr>
          <p:nvPr>
            <p:ph type="sldNum" sz="quarter" idx="12"/>
          </p:nvPr>
        </p:nvSpPr>
        <p:spPr/>
        <p:txBody>
          <a:bodyPr/>
          <a:lstStyle/>
          <a:p>
            <a:fld id="{BD0FC2DE-7CD0-4233-B474-CB5E6BF72070}" type="slidenum">
              <a:rPr lang="fi-FI" smtClean="0"/>
              <a:t>8</a:t>
            </a:fld>
            <a:endParaRPr lang="fi-FI"/>
          </a:p>
        </p:txBody>
      </p:sp>
      <p:pic>
        <p:nvPicPr>
          <p:cNvPr id="1026" name="Picture 2" descr="https://www.syslife.fi/wp-content/uploads/2023/10/UTUGS-kuvitus-832-1.jpg">
            <a:extLst>
              <a:ext uri="{FF2B5EF4-FFF2-40B4-BE49-F238E27FC236}">
                <a16:creationId xmlns:a16="http://schemas.microsoft.com/office/drawing/2014/main" id="{C01BA44E-B32F-407B-AECA-8EF634C4A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893" y="5536"/>
            <a:ext cx="10281869" cy="685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70424"/>
      </p:ext>
    </p:extLst>
  </p:cSld>
  <p:clrMapOvr>
    <a:masterClrMapping/>
  </p:clrMapOvr>
</p:sld>
</file>

<file path=ppt/theme/theme1.xml><?xml version="1.0" encoding="utf-8"?>
<a:theme xmlns:a="http://schemas.openxmlformats.org/drawingml/2006/main" name="Office-teema">
  <a:themeElements>
    <a:clrScheme name="SYS-lifeTheme">
      <a:dk1>
        <a:srgbClr val="FFFFFF"/>
      </a:dk1>
      <a:lt1>
        <a:srgbClr val="162029"/>
      </a:lt1>
      <a:dk2>
        <a:srgbClr val="FFFFFF"/>
      </a:dk2>
      <a:lt2>
        <a:srgbClr val="162029"/>
      </a:lt2>
      <a:accent1>
        <a:srgbClr val="0B3140"/>
      </a:accent1>
      <a:accent2>
        <a:srgbClr val="81F2FF"/>
      </a:accent2>
      <a:accent3>
        <a:srgbClr val="CC014E"/>
      </a:accent3>
      <a:accent4>
        <a:srgbClr val="0B3140"/>
      </a:accent4>
      <a:accent5>
        <a:srgbClr val="81F2FF"/>
      </a:accent5>
      <a:accent6>
        <a:srgbClr val="CC014E"/>
      </a:accent6>
      <a:hlink>
        <a:srgbClr val="81F2FF"/>
      </a:hlink>
      <a:folHlink>
        <a:srgbClr val="CC014E"/>
      </a:folHlink>
    </a:clrScheme>
    <a:fontScheme name="SYS-life">
      <a:majorFont>
        <a:latin typeface="Oswa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_PPpohja.potx" id="{7ABF7DCE-8F6B-4F61-95FA-B3FFC8AA2C74}" vid="{741710FA-E35D-4289-A7D7-101E7DCA9BE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87ebb6-400b-42ad-8758-08b2d6b4d151">
      <Terms xmlns="http://schemas.microsoft.com/office/infopath/2007/PartnerControls"/>
    </lcf76f155ced4ddcb4097134ff3c332f>
    <TaxCatchAll xmlns="ce1612eb-9f44-412b-8afd-0e43320192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EF6F1633B1704FB227E45BB97F5C0F" ma:contentTypeVersion="13" ma:contentTypeDescription="Create a new document." ma:contentTypeScope="" ma:versionID="76f02048496fa5f6a5ac2cee6fe89858">
  <xsd:schema xmlns:xsd="http://www.w3.org/2001/XMLSchema" xmlns:xs="http://www.w3.org/2001/XMLSchema" xmlns:p="http://schemas.microsoft.com/office/2006/metadata/properties" xmlns:ns2="fa87ebb6-400b-42ad-8758-08b2d6b4d151" xmlns:ns3="ce1612eb-9f44-412b-8afd-0e43320192f1" targetNamespace="http://schemas.microsoft.com/office/2006/metadata/properties" ma:root="true" ma:fieldsID="e7b168b52287ab462198a202d9882bb3" ns2:_="" ns3:_="">
    <xsd:import namespace="fa87ebb6-400b-42ad-8758-08b2d6b4d151"/>
    <xsd:import namespace="ce1612eb-9f44-412b-8afd-0e43320192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7ebb6-400b-42ad-8758-08b2d6b4d1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067328a-6e1e-4ec3-8fd3-946d9025044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1612eb-9f44-412b-8afd-0e43320192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543314e-09b6-4d6c-8455-75f46b37cb67}" ma:internalName="TaxCatchAll" ma:showField="CatchAllData" ma:web="ce1612eb-9f44-412b-8afd-0e4332019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C98CCA-B8F8-4905-9E3C-C2A50D25B472}">
  <ds:schemaRefs>
    <ds:schemaRef ds:uri="http://schemas.microsoft.com/office/infopath/2007/PartnerControls"/>
    <ds:schemaRef ds:uri="http://purl.org/dc/elements/1.1/"/>
    <ds:schemaRef ds:uri="http://schemas.microsoft.com/office/2006/metadata/properties"/>
    <ds:schemaRef ds:uri="fa87ebb6-400b-42ad-8758-08b2d6b4d151"/>
    <ds:schemaRef ds:uri="http://schemas.microsoft.com/office/2006/documentManagement/types"/>
    <ds:schemaRef ds:uri="http://purl.org/dc/terms/"/>
    <ds:schemaRef ds:uri="http://purl.org/dc/dcmitype/"/>
    <ds:schemaRef ds:uri="http://schemas.openxmlformats.org/package/2006/metadata/core-properties"/>
    <ds:schemaRef ds:uri="ce1612eb-9f44-412b-8afd-0e43320192f1"/>
    <ds:schemaRef ds:uri="http://www.w3.org/XML/1998/namespace"/>
  </ds:schemaRefs>
</ds:datastoreItem>
</file>

<file path=customXml/itemProps2.xml><?xml version="1.0" encoding="utf-8"?>
<ds:datastoreItem xmlns:ds="http://schemas.openxmlformats.org/officeDocument/2006/customXml" ds:itemID="{65051513-6E69-45D0-8B66-ABE39141BF2E}">
  <ds:schemaRefs>
    <ds:schemaRef ds:uri="http://schemas.microsoft.com/sharepoint/v3/contenttype/forms"/>
  </ds:schemaRefs>
</ds:datastoreItem>
</file>

<file path=customXml/itemProps3.xml><?xml version="1.0" encoding="utf-8"?>
<ds:datastoreItem xmlns:ds="http://schemas.openxmlformats.org/officeDocument/2006/customXml" ds:itemID="{283A4D57-980F-4EEF-A7A3-854805E3EDEF}"/>
</file>

<file path=docProps/app.xml><?xml version="1.0" encoding="utf-8"?>
<Properties xmlns="http://schemas.openxmlformats.org/officeDocument/2006/extended-properties" xmlns:vt="http://schemas.openxmlformats.org/officeDocument/2006/docPropsVTypes">
  <Template/>
  <TotalTime>1073</TotalTime>
  <Words>1459</Words>
  <Application>Microsoft Office PowerPoint</Application>
  <PresentationFormat>Widescreen</PresentationFormat>
  <Paragraphs>112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Oswald</vt:lpstr>
      <vt:lpstr>Roboto</vt:lpstr>
      <vt:lpstr>Office-teema</vt:lpstr>
      <vt:lpstr>SYS-LIFE Application process</vt:lpstr>
      <vt:lpstr>PowerPoint Presentation</vt:lpstr>
      <vt:lpstr> Eligibility</vt:lpstr>
      <vt:lpstr> Inform yourself &amp; develop your research idea</vt:lpstr>
      <vt:lpstr> Contact potential host unit &amp;   get a letter of support</vt:lpstr>
      <vt:lpstr> Prepare the attachments to your application</vt:lpstr>
      <vt:lpstr> Submit the application </vt:lpstr>
      <vt:lpstr>All the best for applying!  We are happy to guide at syslife@utu.fi.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Nina Nevalainen</dc:creator>
  <cp:lastModifiedBy>Maiju Kannisto</cp:lastModifiedBy>
  <cp:revision>57</cp:revision>
  <cp:lastPrinted>2023-12-12T09:14:06Z</cp:lastPrinted>
  <dcterms:created xsi:type="dcterms:W3CDTF">2023-11-21T17:35:13Z</dcterms:created>
  <dcterms:modified xsi:type="dcterms:W3CDTF">2024-11-11T13:22:05Z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0x01010010EF6F1633B1704FB227E45BB97F5C0F</vt:lpwstr>
  </property>
  <property fmtid="{D5CDD505-2E9C-101B-9397-08002B2CF9AE}" pid="3" name="MediaServiceImageTags">
    <vt:lpwstr/>
  </property>
</Properties>
</file>